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44" r:id="rId2"/>
    <p:sldId id="345" r:id="rId3"/>
    <p:sldId id="329" r:id="rId4"/>
    <p:sldId id="327" r:id="rId5"/>
    <p:sldId id="331" r:id="rId6"/>
    <p:sldId id="330" r:id="rId7"/>
    <p:sldId id="302" r:id="rId8"/>
    <p:sldId id="273" r:id="rId9"/>
    <p:sldId id="303" r:id="rId10"/>
    <p:sldId id="269" r:id="rId11"/>
    <p:sldId id="304" r:id="rId12"/>
    <p:sldId id="305" r:id="rId13"/>
    <p:sldId id="280" r:id="rId14"/>
    <p:sldId id="262" r:id="rId15"/>
    <p:sldId id="332" r:id="rId16"/>
    <p:sldId id="333" r:id="rId17"/>
    <p:sldId id="334" r:id="rId18"/>
    <p:sldId id="308" r:id="rId19"/>
    <p:sldId id="263" r:id="rId20"/>
    <p:sldId id="339" r:id="rId21"/>
    <p:sldId id="310" r:id="rId22"/>
    <p:sldId id="311" r:id="rId23"/>
    <p:sldId id="312" r:id="rId24"/>
    <p:sldId id="313" r:id="rId25"/>
    <p:sldId id="314" r:id="rId26"/>
    <p:sldId id="264" r:id="rId27"/>
    <p:sldId id="306" r:id="rId28"/>
    <p:sldId id="265" r:id="rId29"/>
    <p:sldId id="266" r:id="rId30"/>
    <p:sldId id="321" r:id="rId31"/>
    <p:sldId id="322" r:id="rId32"/>
    <p:sldId id="336" r:id="rId33"/>
    <p:sldId id="338" r:id="rId34"/>
    <p:sldId id="337" r:id="rId35"/>
    <p:sldId id="275" r:id="rId36"/>
    <p:sldId id="278" r:id="rId37"/>
    <p:sldId id="309" r:id="rId38"/>
    <p:sldId id="316" r:id="rId39"/>
    <p:sldId id="276" r:id="rId40"/>
    <p:sldId id="318" r:id="rId41"/>
    <p:sldId id="281" r:id="rId42"/>
    <p:sldId id="282" r:id="rId43"/>
    <p:sldId id="258" r:id="rId44"/>
    <p:sldId id="283" r:id="rId45"/>
    <p:sldId id="259" r:id="rId46"/>
    <p:sldId id="284" r:id="rId47"/>
    <p:sldId id="260" r:id="rId48"/>
    <p:sldId id="317" r:id="rId49"/>
    <p:sldId id="320" r:id="rId50"/>
    <p:sldId id="319" r:id="rId51"/>
    <p:sldId id="340" r:id="rId52"/>
    <p:sldId id="341" r:id="rId53"/>
    <p:sldId id="342" r:id="rId54"/>
    <p:sldId id="343" r:id="rId5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9E703-A600-4296-BC87-2C7ECAF16E6E}"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8185F-A24C-4481-A92B-E5BCF4632FF7}" type="slidenum">
              <a:rPr kumimoji="1" lang="ja-JP" altLang="en-US" smtClean="0"/>
              <a:pPr/>
              <a:t>&lt;#&gt;</a:t>
            </a:fld>
            <a:endParaRPr kumimoji="1" lang="ja-JP" altLang="en-US"/>
          </a:p>
        </p:txBody>
      </p:sp>
    </p:spTree>
    <p:extLst>
      <p:ext uri="{BB962C8B-B14F-4D97-AF65-F5344CB8AC3E}">
        <p14:creationId xmlns:p14="http://schemas.microsoft.com/office/powerpoint/2010/main" xmlns="" val="25509669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10</a:t>
            </a:fld>
            <a:endParaRPr kumimoji="1" lang="ja-JP" altLang="en-US"/>
          </a:p>
        </p:txBody>
      </p:sp>
    </p:spTree>
    <p:extLst>
      <p:ext uri="{BB962C8B-B14F-4D97-AF65-F5344CB8AC3E}">
        <p14:creationId xmlns:p14="http://schemas.microsoft.com/office/powerpoint/2010/main" xmlns="" val="368283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11</a:t>
            </a:fld>
            <a:endParaRPr kumimoji="1" lang="ja-JP" altLang="en-US"/>
          </a:p>
        </p:txBody>
      </p:sp>
    </p:spTree>
    <p:extLst>
      <p:ext uri="{BB962C8B-B14F-4D97-AF65-F5344CB8AC3E}">
        <p14:creationId xmlns:p14="http://schemas.microsoft.com/office/powerpoint/2010/main" xmlns="" val="145271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12</a:t>
            </a:fld>
            <a:endParaRPr kumimoji="1" lang="ja-JP" altLang="en-US"/>
          </a:p>
        </p:txBody>
      </p:sp>
    </p:spTree>
    <p:extLst>
      <p:ext uri="{BB962C8B-B14F-4D97-AF65-F5344CB8AC3E}">
        <p14:creationId xmlns:p14="http://schemas.microsoft.com/office/powerpoint/2010/main" xmlns="" val="17356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13</a:t>
            </a:fld>
            <a:endParaRPr kumimoji="1" lang="ja-JP" altLang="en-US"/>
          </a:p>
        </p:txBody>
      </p:sp>
    </p:spTree>
    <p:extLst>
      <p:ext uri="{BB962C8B-B14F-4D97-AF65-F5344CB8AC3E}">
        <p14:creationId xmlns:p14="http://schemas.microsoft.com/office/powerpoint/2010/main" xmlns="" val="422833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14</a:t>
            </a:fld>
            <a:endParaRPr kumimoji="1" lang="ja-JP" altLang="en-US"/>
          </a:p>
        </p:txBody>
      </p:sp>
    </p:spTree>
    <p:extLst>
      <p:ext uri="{BB962C8B-B14F-4D97-AF65-F5344CB8AC3E}">
        <p14:creationId xmlns:p14="http://schemas.microsoft.com/office/powerpoint/2010/main" xmlns="" val="309647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18</a:t>
            </a:fld>
            <a:endParaRPr kumimoji="1" lang="ja-JP" altLang="en-US"/>
          </a:p>
        </p:txBody>
      </p:sp>
    </p:spTree>
    <p:extLst>
      <p:ext uri="{BB962C8B-B14F-4D97-AF65-F5344CB8AC3E}">
        <p14:creationId xmlns:p14="http://schemas.microsoft.com/office/powerpoint/2010/main" xmlns="" val="214198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19</a:t>
            </a:fld>
            <a:endParaRPr kumimoji="1" lang="ja-JP" altLang="en-US"/>
          </a:p>
        </p:txBody>
      </p:sp>
    </p:spTree>
    <p:extLst>
      <p:ext uri="{BB962C8B-B14F-4D97-AF65-F5344CB8AC3E}">
        <p14:creationId xmlns:p14="http://schemas.microsoft.com/office/powerpoint/2010/main" xmlns="" val="30183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a:t>
            </a:fld>
            <a:endParaRPr kumimoji="1" lang="ja-JP" altLang="en-US"/>
          </a:p>
        </p:txBody>
      </p:sp>
    </p:spTree>
    <p:extLst>
      <p:ext uri="{BB962C8B-B14F-4D97-AF65-F5344CB8AC3E}">
        <p14:creationId xmlns:p14="http://schemas.microsoft.com/office/powerpoint/2010/main" xmlns="" val="2514885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21</a:t>
            </a:fld>
            <a:endParaRPr kumimoji="1" lang="ja-JP" altLang="en-US"/>
          </a:p>
        </p:txBody>
      </p:sp>
    </p:spTree>
    <p:extLst>
      <p:ext uri="{BB962C8B-B14F-4D97-AF65-F5344CB8AC3E}">
        <p14:creationId xmlns:p14="http://schemas.microsoft.com/office/powerpoint/2010/main" xmlns="" val="902534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22</a:t>
            </a:fld>
            <a:endParaRPr kumimoji="1" lang="ja-JP" altLang="en-US"/>
          </a:p>
        </p:txBody>
      </p:sp>
    </p:spTree>
    <p:extLst>
      <p:ext uri="{BB962C8B-B14F-4D97-AF65-F5344CB8AC3E}">
        <p14:creationId xmlns:p14="http://schemas.microsoft.com/office/powerpoint/2010/main" xmlns="" val="305642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23</a:t>
            </a:fld>
            <a:endParaRPr kumimoji="1" lang="ja-JP" altLang="en-US"/>
          </a:p>
        </p:txBody>
      </p:sp>
    </p:spTree>
    <p:extLst>
      <p:ext uri="{BB962C8B-B14F-4D97-AF65-F5344CB8AC3E}">
        <p14:creationId xmlns:p14="http://schemas.microsoft.com/office/powerpoint/2010/main" xmlns="" val="35443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24</a:t>
            </a:fld>
            <a:endParaRPr kumimoji="1" lang="ja-JP" altLang="en-US"/>
          </a:p>
        </p:txBody>
      </p:sp>
    </p:spTree>
    <p:extLst>
      <p:ext uri="{BB962C8B-B14F-4D97-AF65-F5344CB8AC3E}">
        <p14:creationId xmlns:p14="http://schemas.microsoft.com/office/powerpoint/2010/main" xmlns="" val="86406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25</a:t>
            </a:fld>
            <a:endParaRPr kumimoji="1" lang="ja-JP" altLang="en-US"/>
          </a:p>
        </p:txBody>
      </p:sp>
    </p:spTree>
    <p:extLst>
      <p:ext uri="{BB962C8B-B14F-4D97-AF65-F5344CB8AC3E}">
        <p14:creationId xmlns:p14="http://schemas.microsoft.com/office/powerpoint/2010/main" xmlns="" val="364657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26</a:t>
            </a:fld>
            <a:endParaRPr kumimoji="1" lang="ja-JP" altLang="en-US"/>
          </a:p>
        </p:txBody>
      </p:sp>
    </p:spTree>
    <p:extLst>
      <p:ext uri="{BB962C8B-B14F-4D97-AF65-F5344CB8AC3E}">
        <p14:creationId xmlns:p14="http://schemas.microsoft.com/office/powerpoint/2010/main" xmlns="" val="2390662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27</a:t>
            </a:fld>
            <a:endParaRPr kumimoji="1" lang="ja-JP" altLang="en-US"/>
          </a:p>
        </p:txBody>
      </p:sp>
    </p:spTree>
    <p:extLst>
      <p:ext uri="{BB962C8B-B14F-4D97-AF65-F5344CB8AC3E}">
        <p14:creationId xmlns:p14="http://schemas.microsoft.com/office/powerpoint/2010/main" xmlns="" val="1907032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28</a:t>
            </a:fld>
            <a:endParaRPr kumimoji="1" lang="ja-JP" altLang="en-US"/>
          </a:p>
        </p:txBody>
      </p:sp>
    </p:spTree>
    <p:extLst>
      <p:ext uri="{BB962C8B-B14F-4D97-AF65-F5344CB8AC3E}">
        <p14:creationId xmlns:p14="http://schemas.microsoft.com/office/powerpoint/2010/main" xmlns="" val="2504436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29</a:t>
            </a:fld>
            <a:endParaRPr kumimoji="1" lang="ja-JP" altLang="en-US"/>
          </a:p>
        </p:txBody>
      </p:sp>
    </p:spTree>
    <p:extLst>
      <p:ext uri="{BB962C8B-B14F-4D97-AF65-F5344CB8AC3E}">
        <p14:creationId xmlns:p14="http://schemas.microsoft.com/office/powerpoint/2010/main" xmlns="" val="197747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30</a:t>
            </a:fld>
            <a:endParaRPr kumimoji="1" lang="ja-JP" altLang="en-US"/>
          </a:p>
        </p:txBody>
      </p:sp>
    </p:spTree>
    <p:extLst>
      <p:ext uri="{BB962C8B-B14F-4D97-AF65-F5344CB8AC3E}">
        <p14:creationId xmlns:p14="http://schemas.microsoft.com/office/powerpoint/2010/main" xmlns="" val="360659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31</a:t>
            </a:fld>
            <a:endParaRPr kumimoji="1" lang="ja-JP" altLang="en-US"/>
          </a:p>
        </p:txBody>
      </p:sp>
    </p:spTree>
    <p:extLst>
      <p:ext uri="{BB962C8B-B14F-4D97-AF65-F5344CB8AC3E}">
        <p14:creationId xmlns:p14="http://schemas.microsoft.com/office/powerpoint/2010/main" xmlns="" val="76007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35</a:t>
            </a:fld>
            <a:endParaRPr kumimoji="1" lang="ja-JP" altLang="en-US"/>
          </a:p>
        </p:txBody>
      </p:sp>
    </p:spTree>
    <p:extLst>
      <p:ext uri="{BB962C8B-B14F-4D97-AF65-F5344CB8AC3E}">
        <p14:creationId xmlns:p14="http://schemas.microsoft.com/office/powerpoint/2010/main" xmlns="" val="3289290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36</a:t>
            </a:fld>
            <a:endParaRPr kumimoji="1" lang="ja-JP" altLang="en-US"/>
          </a:p>
        </p:txBody>
      </p:sp>
    </p:spTree>
    <p:extLst>
      <p:ext uri="{BB962C8B-B14F-4D97-AF65-F5344CB8AC3E}">
        <p14:creationId xmlns:p14="http://schemas.microsoft.com/office/powerpoint/2010/main" xmlns="" val="4202007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37</a:t>
            </a:fld>
            <a:endParaRPr kumimoji="1" lang="ja-JP" altLang="en-US"/>
          </a:p>
        </p:txBody>
      </p:sp>
    </p:spTree>
    <p:extLst>
      <p:ext uri="{BB962C8B-B14F-4D97-AF65-F5344CB8AC3E}">
        <p14:creationId xmlns:p14="http://schemas.microsoft.com/office/powerpoint/2010/main" xmlns="" val="1935872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38</a:t>
            </a:fld>
            <a:endParaRPr kumimoji="1" lang="ja-JP" altLang="en-US"/>
          </a:p>
        </p:txBody>
      </p:sp>
    </p:spTree>
    <p:extLst>
      <p:ext uri="{BB962C8B-B14F-4D97-AF65-F5344CB8AC3E}">
        <p14:creationId xmlns:p14="http://schemas.microsoft.com/office/powerpoint/2010/main" xmlns="" val="48080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39</a:t>
            </a:fld>
            <a:endParaRPr kumimoji="1" lang="ja-JP" altLang="en-US"/>
          </a:p>
        </p:txBody>
      </p:sp>
    </p:spTree>
    <p:extLst>
      <p:ext uri="{BB962C8B-B14F-4D97-AF65-F5344CB8AC3E}">
        <p14:creationId xmlns:p14="http://schemas.microsoft.com/office/powerpoint/2010/main" xmlns="" val="2832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40</a:t>
            </a:fld>
            <a:endParaRPr kumimoji="1" lang="ja-JP" altLang="en-US"/>
          </a:p>
        </p:txBody>
      </p:sp>
    </p:spTree>
    <p:extLst>
      <p:ext uri="{BB962C8B-B14F-4D97-AF65-F5344CB8AC3E}">
        <p14:creationId xmlns:p14="http://schemas.microsoft.com/office/powerpoint/2010/main" xmlns="" val="2948226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41</a:t>
            </a:fld>
            <a:endParaRPr kumimoji="1" lang="ja-JP" altLang="en-US"/>
          </a:p>
        </p:txBody>
      </p:sp>
    </p:spTree>
    <p:extLst>
      <p:ext uri="{BB962C8B-B14F-4D97-AF65-F5344CB8AC3E}">
        <p14:creationId xmlns:p14="http://schemas.microsoft.com/office/powerpoint/2010/main" xmlns="" val="1882087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42</a:t>
            </a:fld>
            <a:endParaRPr kumimoji="1" lang="ja-JP" altLang="en-US"/>
          </a:p>
        </p:txBody>
      </p:sp>
    </p:spTree>
    <p:extLst>
      <p:ext uri="{BB962C8B-B14F-4D97-AF65-F5344CB8AC3E}">
        <p14:creationId xmlns:p14="http://schemas.microsoft.com/office/powerpoint/2010/main" xmlns="" val="4246632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43</a:t>
            </a:fld>
            <a:endParaRPr kumimoji="1" lang="ja-JP" altLang="en-US"/>
          </a:p>
        </p:txBody>
      </p:sp>
    </p:spTree>
    <p:extLst>
      <p:ext uri="{BB962C8B-B14F-4D97-AF65-F5344CB8AC3E}">
        <p14:creationId xmlns:p14="http://schemas.microsoft.com/office/powerpoint/2010/main" xmlns="" val="1105718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44</a:t>
            </a:fld>
            <a:endParaRPr kumimoji="1" lang="ja-JP" altLang="en-US"/>
          </a:p>
        </p:txBody>
      </p:sp>
    </p:spTree>
    <p:extLst>
      <p:ext uri="{BB962C8B-B14F-4D97-AF65-F5344CB8AC3E}">
        <p14:creationId xmlns:p14="http://schemas.microsoft.com/office/powerpoint/2010/main" xmlns="" val="82537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45</a:t>
            </a:fld>
            <a:endParaRPr kumimoji="1" lang="ja-JP" altLang="en-US"/>
          </a:p>
        </p:txBody>
      </p:sp>
    </p:spTree>
    <p:extLst>
      <p:ext uri="{BB962C8B-B14F-4D97-AF65-F5344CB8AC3E}">
        <p14:creationId xmlns:p14="http://schemas.microsoft.com/office/powerpoint/2010/main" xmlns="" val="2779618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46</a:t>
            </a:fld>
            <a:endParaRPr kumimoji="1" lang="ja-JP" altLang="en-US"/>
          </a:p>
        </p:txBody>
      </p:sp>
    </p:spTree>
    <p:extLst>
      <p:ext uri="{BB962C8B-B14F-4D97-AF65-F5344CB8AC3E}">
        <p14:creationId xmlns:p14="http://schemas.microsoft.com/office/powerpoint/2010/main" xmlns="" val="3397307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47</a:t>
            </a:fld>
            <a:endParaRPr kumimoji="1" lang="ja-JP" altLang="en-US"/>
          </a:p>
        </p:txBody>
      </p:sp>
    </p:spTree>
    <p:extLst>
      <p:ext uri="{BB962C8B-B14F-4D97-AF65-F5344CB8AC3E}">
        <p14:creationId xmlns:p14="http://schemas.microsoft.com/office/powerpoint/2010/main" xmlns="" val="30537333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48</a:t>
            </a:fld>
            <a:endParaRPr kumimoji="1" lang="ja-JP" altLang="en-US"/>
          </a:p>
        </p:txBody>
      </p:sp>
    </p:spTree>
    <p:extLst>
      <p:ext uri="{BB962C8B-B14F-4D97-AF65-F5344CB8AC3E}">
        <p14:creationId xmlns:p14="http://schemas.microsoft.com/office/powerpoint/2010/main" xmlns="" val="3538336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49</a:t>
            </a:fld>
            <a:endParaRPr kumimoji="1" lang="ja-JP" altLang="en-US"/>
          </a:p>
        </p:txBody>
      </p:sp>
    </p:spTree>
    <p:extLst>
      <p:ext uri="{BB962C8B-B14F-4D97-AF65-F5344CB8AC3E}">
        <p14:creationId xmlns:p14="http://schemas.microsoft.com/office/powerpoint/2010/main" xmlns="" val="71442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a:t>
            </a:fld>
            <a:endParaRPr kumimoji="1" lang="ja-JP" altLang="en-US"/>
          </a:p>
        </p:txBody>
      </p:sp>
    </p:spTree>
    <p:extLst>
      <p:ext uri="{BB962C8B-B14F-4D97-AF65-F5344CB8AC3E}">
        <p14:creationId xmlns:p14="http://schemas.microsoft.com/office/powerpoint/2010/main" xmlns="" val="19409368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50</a:t>
            </a:fld>
            <a:endParaRPr kumimoji="1" lang="ja-JP" altLang="en-US"/>
          </a:p>
        </p:txBody>
      </p:sp>
    </p:spTree>
    <p:extLst>
      <p:ext uri="{BB962C8B-B14F-4D97-AF65-F5344CB8AC3E}">
        <p14:creationId xmlns:p14="http://schemas.microsoft.com/office/powerpoint/2010/main" xmlns="" val="2821480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54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7</a:t>
            </a:fld>
            <a:endParaRPr kumimoji="1" lang="ja-JP" altLang="en-US"/>
          </a:p>
        </p:txBody>
      </p:sp>
    </p:spTree>
    <p:extLst>
      <p:ext uri="{BB962C8B-B14F-4D97-AF65-F5344CB8AC3E}">
        <p14:creationId xmlns:p14="http://schemas.microsoft.com/office/powerpoint/2010/main" xmlns="" val="426936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8</a:t>
            </a:fld>
            <a:endParaRPr kumimoji="1" lang="ja-JP" altLang="en-US"/>
          </a:p>
        </p:txBody>
      </p:sp>
    </p:spTree>
    <p:extLst>
      <p:ext uri="{BB962C8B-B14F-4D97-AF65-F5344CB8AC3E}">
        <p14:creationId xmlns:p14="http://schemas.microsoft.com/office/powerpoint/2010/main" xmlns="" val="184071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8185F-A24C-4481-A92B-E5BCF4632FF7}" type="slidenum">
              <a:rPr kumimoji="1" lang="ja-JP" altLang="en-US" smtClean="0"/>
              <a:pPr/>
              <a:t>9</a:t>
            </a:fld>
            <a:endParaRPr kumimoji="1" lang="ja-JP" altLang="en-US"/>
          </a:p>
        </p:txBody>
      </p:sp>
    </p:spTree>
    <p:extLst>
      <p:ext uri="{BB962C8B-B14F-4D97-AF65-F5344CB8AC3E}">
        <p14:creationId xmlns:p14="http://schemas.microsoft.com/office/powerpoint/2010/main" xmlns="" val="68174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3562A7A3-5212-4B90-B9EB-30BB86FF88A2}"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9CD1D11-27DC-400C-AEDE-34B0C87C30E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233179F-7DD8-45E1-BBB7-8ED34ED593B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D1D11-27DC-400C-AEDE-34B0C87C30E6}"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3179F-7DD8-45E1-BBB7-8ED34ED593B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4MSLTAPlFWY"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www.youtube.com/watch?feature=player_detailpage&amp;v=s46RFPNBG1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ja.wikipedia.org/wiki/%E3%83%95%E3%82%A1%E3%82%A4%E3%83%AB:Desolution_of_Nihonbashi_and_Kanda_after_Kanto_Earthquake.jp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image.itmedia.co.jp/l/im/nl/articles/1502/10/l_tomomi_150210tokei01.jp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image.itmedia.co.jp/l/im/nl/articles/1502/10/l_tomomi_150210tokei02.jp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gekiyaku.com/archives/36528525.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日本人とは？</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Autofit/>
          </a:bodyPr>
          <a:lstStyle/>
          <a:p>
            <a:pPr>
              <a:lnSpc>
                <a:spcPct val="80000"/>
              </a:lnSpc>
            </a:pPr>
            <a:r>
              <a:rPr lang="ja-JP" altLang="en-US" sz="4800" dirty="0" smtClean="0"/>
              <a:t>日本国籍は血統主義　　　「日本人」が原初的に存在、それが脈々と集団的に持続してきたという概念</a:t>
            </a:r>
          </a:p>
          <a:p>
            <a:pPr>
              <a:lnSpc>
                <a:spcPct val="80000"/>
              </a:lnSpc>
            </a:pPr>
            <a:r>
              <a:rPr lang="en-US" altLang="ja-JP" sz="4800" dirty="0" smtClean="0"/>
              <a:t>Japanese</a:t>
            </a:r>
            <a:r>
              <a:rPr lang="ja-JP" altLang="en-US" sz="4800" dirty="0" smtClean="0"/>
              <a:t>（日本人）＝日本国民（</a:t>
            </a:r>
            <a:r>
              <a:rPr lang="en-US" altLang="ja-JP" sz="4800" dirty="0" smtClean="0"/>
              <a:t>Japanese</a:t>
            </a:r>
            <a:r>
              <a:rPr lang="ja-JP" altLang="en-US" sz="4800" dirty="0" smtClean="0"/>
              <a:t>　</a:t>
            </a:r>
            <a:r>
              <a:rPr lang="en-US" altLang="ja-JP" sz="4800" dirty="0" smtClean="0"/>
              <a:t>nationals</a:t>
            </a:r>
            <a:r>
              <a:rPr lang="ja-JP" altLang="en-US" sz="4800" dirty="0" smtClean="0"/>
              <a:t>）</a:t>
            </a:r>
          </a:p>
          <a:p>
            <a:pPr>
              <a:lnSpc>
                <a:spcPct val="80000"/>
              </a:lnSpc>
            </a:pPr>
            <a:r>
              <a:rPr lang="ja-JP" altLang="en-US" sz="4800" dirty="0" smtClean="0"/>
              <a:t>しかし、新宿区では子供５人に１人が父または母が外国人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FF00"/>
          </a:solidFill>
          <a:ln>
            <a:solidFill>
              <a:schemeClr val="tx1"/>
            </a:solidFill>
          </a:ln>
        </p:spPr>
        <p:txBody>
          <a:bodyPr/>
          <a:lstStyle/>
          <a:p>
            <a:r>
              <a:rPr lang="ja-JP" altLang="en-US" b="1" dirty="0"/>
              <a:t>日本人単一民族説</a:t>
            </a:r>
          </a:p>
        </p:txBody>
      </p:sp>
      <p:sp>
        <p:nvSpPr>
          <p:cNvPr id="11267" name="Rectangle 3"/>
          <p:cNvSpPr>
            <a:spLocks noGrp="1" noChangeArrowheads="1"/>
          </p:cNvSpPr>
          <p:nvPr>
            <p:ph type="body" idx="1"/>
          </p:nvPr>
        </p:nvSpPr>
        <p:spPr>
          <a:xfrm>
            <a:off x="457200" y="1600200"/>
            <a:ext cx="8229600" cy="5257800"/>
          </a:xfrm>
        </p:spPr>
        <p:txBody>
          <a:bodyPr>
            <a:normAutofit fontScale="92500" lnSpcReduction="10000"/>
          </a:bodyPr>
          <a:lstStyle/>
          <a:p>
            <a:pPr>
              <a:lnSpc>
                <a:spcPct val="90000"/>
              </a:lnSpc>
            </a:pPr>
            <a:r>
              <a:rPr lang="ja-JP" altLang="en-US" sz="4000" dirty="0"/>
              <a:t>日本人はミトコンドリア</a:t>
            </a:r>
            <a:r>
              <a:rPr lang="en-US" altLang="ja-JP" sz="4000" dirty="0"/>
              <a:t>DNA</a:t>
            </a:r>
            <a:r>
              <a:rPr lang="ja-JP" altLang="en-US" sz="4000" dirty="0"/>
              <a:t>分析では遺伝的に均一ではない（日本人固有種５％）、韓国４０％、中国６０％</a:t>
            </a:r>
            <a:endParaRPr lang="ja-JP" altLang="en-US" sz="4000" b="1" dirty="0"/>
          </a:p>
          <a:p>
            <a:pPr>
              <a:lnSpc>
                <a:spcPct val="90000"/>
              </a:lnSpc>
            </a:pPr>
            <a:r>
              <a:rPr lang="ja-JP" altLang="en-US" sz="4000" b="1" dirty="0">
                <a:solidFill>
                  <a:srgbClr val="FF0000"/>
                </a:solidFill>
              </a:rPr>
              <a:t>日本人単一民族説の起源は戦後</a:t>
            </a:r>
            <a:r>
              <a:rPr lang="ja-JP" altLang="en-US" sz="4000" b="1" dirty="0"/>
              <a:t>　</a:t>
            </a:r>
            <a:endParaRPr lang="en-US" altLang="ja-JP" sz="4000" b="1" dirty="0" smtClean="0"/>
          </a:p>
          <a:p>
            <a:pPr>
              <a:lnSpc>
                <a:spcPct val="90000"/>
              </a:lnSpc>
            </a:pPr>
            <a:r>
              <a:rPr lang="ja-JP" altLang="en-US" sz="4000" dirty="0" smtClean="0"/>
              <a:t>戦時中</a:t>
            </a:r>
            <a:r>
              <a:rPr lang="ja-JP" altLang="en-US" sz="4000" dirty="0"/>
              <a:t>の</a:t>
            </a:r>
            <a:r>
              <a:rPr lang="ja-JP" altLang="en-US" sz="4000" dirty="0">
                <a:solidFill>
                  <a:srgbClr val="FF0000"/>
                </a:solidFill>
              </a:rPr>
              <a:t>「すすめ</a:t>
            </a:r>
            <a:r>
              <a:rPr lang="ja-JP" altLang="en-US" sz="4000" i="1" dirty="0">
                <a:solidFill>
                  <a:srgbClr val="FF0000"/>
                </a:solidFill>
              </a:rPr>
              <a:t>一億</a:t>
            </a:r>
            <a:r>
              <a:rPr lang="ja-JP" altLang="en-US" sz="4000" dirty="0">
                <a:solidFill>
                  <a:srgbClr val="FF0000"/>
                </a:solidFill>
              </a:rPr>
              <a:t>火の玉</a:t>
            </a:r>
            <a:r>
              <a:rPr lang="ja-JP" altLang="en-US" sz="4000" dirty="0"/>
              <a:t>」　　当時の内地日本人は</a:t>
            </a:r>
            <a:r>
              <a:rPr lang="ja-JP" altLang="en-US" sz="4000" dirty="0">
                <a:solidFill>
                  <a:srgbClr val="FF0000"/>
                </a:solidFill>
              </a:rPr>
              <a:t>７千万人</a:t>
            </a:r>
            <a:r>
              <a:rPr lang="ja-JP" altLang="en-US" sz="4000" dirty="0"/>
              <a:t>。朝鮮、台湾を含めた総人口で、国定教科書においても、大和民族以外の人々が帝国人口の３割を占めていることが明記されていた。</a:t>
            </a:r>
          </a:p>
          <a:p>
            <a:pPr>
              <a:lnSpc>
                <a:spcPct val="90000"/>
              </a:lnSpc>
            </a:pPr>
            <a:endParaRPr lang="en-US" altLang="ja-JP"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a:bodyPr>
          <a:lstStyle/>
          <a:p>
            <a:pPr>
              <a:lnSpc>
                <a:spcPct val="90000"/>
              </a:lnSpc>
            </a:pPr>
            <a:r>
              <a:rPr lang="ja-JP" altLang="en-US" sz="4800" dirty="0" smtClean="0">
                <a:solidFill>
                  <a:srgbClr val="FF0000"/>
                </a:solidFill>
              </a:rPr>
              <a:t>縄文時代　一万年継続</a:t>
            </a:r>
            <a:r>
              <a:rPr lang="ja-JP" altLang="en-US" sz="4800" dirty="0" smtClean="0"/>
              <a:t>　　土器の発明　食料の多様化　定住　　文化の伝承</a:t>
            </a:r>
          </a:p>
          <a:p>
            <a:pPr>
              <a:lnSpc>
                <a:spcPct val="90000"/>
              </a:lnSpc>
            </a:pPr>
            <a:r>
              <a:rPr lang="en-US" altLang="ja-JP" sz="4800" dirty="0" smtClean="0">
                <a:solidFill>
                  <a:srgbClr val="FF0000"/>
                </a:solidFill>
              </a:rPr>
              <a:t>BC</a:t>
            </a:r>
            <a:r>
              <a:rPr lang="ja-JP" altLang="en-US" sz="4800" dirty="0" smtClean="0">
                <a:solidFill>
                  <a:srgbClr val="FF0000"/>
                </a:solidFill>
              </a:rPr>
              <a:t>５００年頃　水田耕作、金属使用、機織が南インドから伝播</a:t>
            </a:r>
            <a:r>
              <a:rPr lang="ja-JP" altLang="en-US" sz="4800" dirty="0" smtClean="0"/>
              <a:t>　日本語の</a:t>
            </a:r>
            <a:r>
              <a:rPr lang="ja-JP" altLang="en-US" sz="4800" dirty="0" smtClean="0">
                <a:solidFill>
                  <a:srgbClr val="FF0000"/>
                </a:solidFill>
              </a:rPr>
              <a:t>五七五七七</a:t>
            </a:r>
            <a:r>
              <a:rPr lang="ja-JP" altLang="en-US" sz="4800" dirty="0" smtClean="0"/>
              <a:t>が伝わる</a:t>
            </a:r>
          </a:p>
          <a:p>
            <a:pPr>
              <a:lnSpc>
                <a:spcPct val="90000"/>
              </a:lnSpc>
            </a:pPr>
            <a:r>
              <a:rPr lang="en-US" altLang="ja-JP" sz="4800" dirty="0" smtClean="0"/>
              <a:t>BC</a:t>
            </a:r>
            <a:r>
              <a:rPr lang="ja-JP" altLang="en-US" sz="4800" dirty="0" smtClean="0"/>
              <a:t>４００年頃　</a:t>
            </a:r>
            <a:r>
              <a:rPr lang="ja-JP" altLang="en-US" sz="4800" dirty="0" smtClean="0">
                <a:solidFill>
                  <a:srgbClr val="FF0000"/>
                </a:solidFill>
              </a:rPr>
              <a:t>朝鮮</a:t>
            </a:r>
            <a:r>
              <a:rPr lang="ja-JP" altLang="en-US" sz="4800" dirty="0" smtClean="0"/>
              <a:t>から古墳等、その後</a:t>
            </a:r>
            <a:r>
              <a:rPr lang="ja-JP" altLang="en-US" sz="4800" dirty="0" smtClean="0">
                <a:solidFill>
                  <a:srgbClr val="FF0000"/>
                </a:solidFill>
              </a:rPr>
              <a:t>漢字</a:t>
            </a:r>
            <a:r>
              <a:rPr lang="ja-JP" altLang="en-US" sz="4800" dirty="0" smtClean="0"/>
              <a:t>が伝播</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tx1"/>
            </a:solidFill>
          </a:ln>
        </p:spPr>
        <p:txBody>
          <a:bodyPr/>
          <a:lstStyle/>
          <a:p>
            <a:r>
              <a:rPr lang="ja-JP" altLang="en-US" dirty="0"/>
              <a:t>　</a:t>
            </a:r>
            <a:r>
              <a:rPr lang="ja-JP" altLang="en-US" dirty="0" smtClean="0"/>
              <a:t>国籍</a:t>
            </a:r>
            <a:endParaRPr lang="ja-JP" altLang="en-US" dirty="0"/>
          </a:p>
        </p:txBody>
      </p:sp>
      <p:sp>
        <p:nvSpPr>
          <p:cNvPr id="9219" name="Rectangle 3"/>
          <p:cNvSpPr>
            <a:spLocks noGrp="1" noChangeArrowheads="1"/>
          </p:cNvSpPr>
          <p:nvPr>
            <p:ph type="body" idx="1"/>
          </p:nvPr>
        </p:nvSpPr>
        <p:spPr>
          <a:xfrm>
            <a:off x="457200" y="1600200"/>
            <a:ext cx="8435975" cy="5068888"/>
          </a:xfrm>
        </p:spPr>
        <p:txBody>
          <a:bodyPr/>
          <a:lstStyle/>
          <a:p>
            <a:pPr>
              <a:lnSpc>
                <a:spcPct val="80000"/>
              </a:lnSpc>
            </a:pPr>
            <a:r>
              <a:rPr lang="ja-JP" altLang="en-US" sz="4800" dirty="0"/>
              <a:t>独国籍　　　</a:t>
            </a:r>
            <a:r>
              <a:rPr lang="en-US" altLang="ja-JP" sz="4800" dirty="0"/>
              <a:t>2001.1.1</a:t>
            </a:r>
            <a:r>
              <a:rPr lang="ja-JP" altLang="en-US" sz="4800" dirty="0"/>
              <a:t>　出生地主義に変更</a:t>
            </a:r>
          </a:p>
          <a:p>
            <a:pPr>
              <a:lnSpc>
                <a:spcPct val="80000"/>
              </a:lnSpc>
            </a:pPr>
            <a:r>
              <a:rPr lang="ja-JP" altLang="en-US" sz="4800" dirty="0"/>
              <a:t>仏国籍　　　フランス革命への同意</a:t>
            </a:r>
            <a:r>
              <a:rPr lang="en-US" altLang="ja-JP" sz="4800" dirty="0"/>
              <a:t>…</a:t>
            </a:r>
            <a:r>
              <a:rPr lang="ja-JP" altLang="en-US" sz="4800" dirty="0"/>
              <a:t>個人的、意思的契機</a:t>
            </a:r>
          </a:p>
          <a:p>
            <a:pPr>
              <a:lnSpc>
                <a:spcPct val="80000"/>
              </a:lnSpc>
            </a:pPr>
            <a:r>
              <a:rPr lang="ja-JP" altLang="en-US" sz="4800" dirty="0"/>
              <a:t>米国籍　　　出生地主義</a:t>
            </a:r>
            <a:r>
              <a:rPr lang="en-US" altLang="ja-JP" sz="4800" dirty="0"/>
              <a:t>…</a:t>
            </a:r>
            <a:r>
              <a:rPr lang="ja-JP" altLang="en-US" sz="4800" dirty="0"/>
              <a:t>　地域共同体の成員</a:t>
            </a:r>
          </a:p>
          <a:p>
            <a:pPr>
              <a:lnSpc>
                <a:spcPct val="80000"/>
              </a:lnSpc>
              <a:buNone/>
            </a:pPr>
            <a:endParaRPr lang="en-US" altLang="ja-JP"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ln>
            <a:solidFill>
              <a:schemeClr val="tx1"/>
            </a:solidFill>
          </a:ln>
        </p:spPr>
        <p:txBody>
          <a:bodyPr/>
          <a:lstStyle/>
          <a:p>
            <a:r>
              <a:rPr lang="ja-JP" altLang="en-US"/>
              <a:t>外国人労働者</a:t>
            </a:r>
          </a:p>
        </p:txBody>
      </p:sp>
      <p:sp>
        <p:nvSpPr>
          <p:cNvPr id="59395" name="Rectangle 3"/>
          <p:cNvSpPr>
            <a:spLocks noGrp="1" noChangeArrowheads="1"/>
          </p:cNvSpPr>
          <p:nvPr>
            <p:ph type="body" idx="1"/>
          </p:nvPr>
        </p:nvSpPr>
        <p:spPr>
          <a:xfrm>
            <a:off x="457200" y="1600200"/>
            <a:ext cx="8229600" cy="4997450"/>
          </a:xfrm>
        </p:spPr>
        <p:txBody>
          <a:bodyPr/>
          <a:lstStyle/>
          <a:p>
            <a:pPr>
              <a:lnSpc>
                <a:spcPct val="80000"/>
              </a:lnSpc>
            </a:pPr>
            <a:r>
              <a:rPr lang="ja-JP" altLang="en-US" sz="2800" dirty="0"/>
              <a:t>外国人１８０万人１．４％　ブラジルにおける日系人１３０万人</a:t>
            </a:r>
          </a:p>
          <a:p>
            <a:pPr>
              <a:lnSpc>
                <a:spcPct val="80000"/>
              </a:lnSpc>
            </a:pPr>
            <a:r>
              <a:rPr lang="ja-JP" altLang="en-US" sz="2800" dirty="0"/>
              <a:t>９０年入管法改正　高度専門職に門戸開放、日系人入国に留める「定住者」、不法就労助長罪</a:t>
            </a:r>
          </a:p>
          <a:p>
            <a:pPr>
              <a:lnSpc>
                <a:spcPct val="80000"/>
              </a:lnSpc>
            </a:pPr>
            <a:r>
              <a:rPr lang="ja-JP" altLang="en-US" sz="2800" dirty="0"/>
              <a:t>国連総会決議３４４９（第３０会期）不法就労者と呼ぶことを７５年以来中止「規則外労働者」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solidFill>
            <a:srgbClr val="FFFF00"/>
          </a:solidFill>
        </p:spPr>
        <p:txBody>
          <a:bodyPr>
            <a:normAutofit/>
          </a:bodyPr>
          <a:lstStyle/>
          <a:p>
            <a:r>
              <a:rPr kumimoji="1" lang="ja-JP" altLang="en-US" sz="3600" dirty="0" smtClean="0"/>
              <a:t>植民地住民が支配本国に流入した最大の例</a:t>
            </a:r>
            <a:endParaRPr kumimoji="1" lang="ja-JP" altLang="en-US" sz="36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朝鮮人労働者の渡航と定着は日本社会に大きなインパクト</a:t>
            </a:r>
            <a:endParaRPr kumimoji="1" lang="en-US" altLang="ja-JP" dirty="0" smtClean="0"/>
          </a:p>
          <a:p>
            <a:r>
              <a:rPr lang="ja-JP" altLang="en-US" dirty="0" smtClean="0"/>
              <a:t>日本歴史で１０万人単位の異民族の流入は、少なくとも近世以降では初めて</a:t>
            </a:r>
            <a:endParaRPr lang="en-US" altLang="ja-JP" dirty="0" smtClean="0"/>
          </a:p>
          <a:p>
            <a:r>
              <a:rPr kumimoji="1" lang="ja-JP" altLang="en-US" dirty="0" smtClean="0"/>
              <a:t>内地渡航</a:t>
            </a:r>
            <a:r>
              <a:rPr lang="ja-JP" altLang="en-US" dirty="0" smtClean="0"/>
              <a:t>抑制のため、１９３０年代朝鮮に工業化促進（世界史的にみて植民地工業化は稀有な例）</a:t>
            </a:r>
            <a:endParaRPr lang="en-US" altLang="ja-JP" dirty="0" smtClean="0"/>
          </a:p>
          <a:p>
            <a:r>
              <a:rPr kumimoji="1" lang="ja-JP" altLang="en-US" dirty="0" smtClean="0">
                <a:solidFill>
                  <a:srgbClr val="FF0000"/>
                </a:solidFill>
              </a:rPr>
              <a:t>外国人労働者定着の例としてとらえて、現代に生かせないか</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8032"/>
            <a:ext cx="8229600" cy="2996952"/>
          </a:xfrm>
          <a:solidFill>
            <a:srgbClr val="FFFF00"/>
          </a:solidFill>
          <a:ln>
            <a:solidFill>
              <a:schemeClr val="accent1"/>
            </a:solidFill>
          </a:ln>
        </p:spPr>
        <p:txBody>
          <a:bodyPr>
            <a:normAutofit/>
          </a:bodyPr>
          <a:lstStyle/>
          <a:p>
            <a:r>
              <a:rPr lang="ja-JP" altLang="en-US" dirty="0" smtClean="0"/>
              <a:t>１９３０年の状況</a:t>
            </a:r>
            <a:r>
              <a:rPr lang="en-US" altLang="ja-JP" dirty="0" smtClean="0"/>
              <a:t/>
            </a:r>
            <a:br>
              <a:rPr lang="en-US" altLang="ja-JP" dirty="0" smtClean="0"/>
            </a:br>
            <a:r>
              <a:rPr lang="ja-JP" altLang="en-US" dirty="0" smtClean="0"/>
              <a:t>満州には日本人より朝鮮人の方が多く移住。中国人は日本より朝鮮に多く移住していた</a:t>
            </a:r>
            <a:endParaRPr kumimoji="1" lang="ja-JP" altLang="en-US" dirty="0"/>
          </a:p>
        </p:txBody>
      </p:sp>
      <p:sp>
        <p:nvSpPr>
          <p:cNvPr id="3" name="コンテンツ プレースホルダ 2"/>
          <p:cNvSpPr>
            <a:spLocks noGrp="1"/>
          </p:cNvSpPr>
          <p:nvPr>
            <p:ph idx="1"/>
          </p:nvPr>
        </p:nvSpPr>
        <p:spPr>
          <a:xfrm>
            <a:off x="457200" y="3472408"/>
            <a:ext cx="8229600" cy="3124944"/>
          </a:xfrm>
        </p:spPr>
        <p:txBody>
          <a:bodyPr/>
          <a:lstStyle/>
          <a:p>
            <a:r>
              <a:rPr lang="ja-JP" altLang="en-US" dirty="0" smtClean="0"/>
              <a:t>朝鮮人　</a:t>
            </a:r>
            <a:r>
              <a:rPr lang="ja-JP" altLang="en-US" dirty="0" smtClean="0">
                <a:solidFill>
                  <a:srgbClr val="FF0000"/>
                </a:solidFill>
              </a:rPr>
              <a:t>在日４２万</a:t>
            </a:r>
            <a:r>
              <a:rPr lang="ja-JP" altLang="en-US" dirty="0" smtClean="0"/>
              <a:t>　</a:t>
            </a:r>
            <a:r>
              <a:rPr lang="ja-JP" altLang="en-US" u="sng" dirty="0" smtClean="0">
                <a:solidFill>
                  <a:srgbClr val="FF0000"/>
                </a:solidFill>
              </a:rPr>
              <a:t>在中６１万</a:t>
            </a:r>
            <a:r>
              <a:rPr lang="ja-JP" altLang="en-US" dirty="0" smtClean="0"/>
              <a:t>　在露１９万</a:t>
            </a:r>
            <a:endParaRPr lang="en-US" altLang="ja-JP" dirty="0" smtClean="0"/>
          </a:p>
          <a:p>
            <a:pPr>
              <a:buNone/>
            </a:pPr>
            <a:r>
              <a:rPr lang="ja-JP" altLang="en-US" dirty="0" smtClean="0"/>
              <a:t>　　　　　　　　　　　　（うち在満６０万）</a:t>
            </a:r>
            <a:endParaRPr lang="en-US" altLang="ja-JP" dirty="0" smtClean="0"/>
          </a:p>
          <a:p>
            <a:r>
              <a:rPr kumimoji="1" lang="ja-JP" altLang="en-US" dirty="0" smtClean="0"/>
              <a:t>日本人　在朝５３万　在中</a:t>
            </a:r>
            <a:r>
              <a:rPr lang="ja-JP" altLang="en-US" dirty="0" smtClean="0"/>
              <a:t>（関東州中心） </a:t>
            </a:r>
            <a:r>
              <a:rPr kumimoji="1" lang="ja-JP" altLang="en-US" dirty="0" smtClean="0"/>
              <a:t>２９万　在台２３万　　</a:t>
            </a:r>
            <a:r>
              <a:rPr lang="ja-JP" altLang="en-US" dirty="0" smtClean="0"/>
              <a:t>在南樺太２８万　　</a:t>
            </a:r>
            <a:endParaRPr kumimoji="1" lang="en-US" altLang="ja-JP" dirty="0" smtClean="0"/>
          </a:p>
          <a:p>
            <a:r>
              <a:rPr lang="ja-JP" altLang="en-US" dirty="0" smtClean="0"/>
              <a:t>中国人　在日　４万＜在朝　９万</a:t>
            </a:r>
            <a:endParaRPr lang="en-US" altLang="ja-JP" dirty="0" smtClean="0"/>
          </a:p>
          <a:p>
            <a:endParaRPr kumimoji="1" lang="en-US" altLang="ja-JP"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海外朝鮮民族５００万人</a:t>
            </a:r>
            <a:r>
              <a:rPr kumimoji="1" lang="en-US" altLang="ja-JP" dirty="0" smtClean="0"/>
              <a:t/>
            </a:r>
            <a:br>
              <a:rPr kumimoji="1" lang="en-US" altLang="ja-JP" dirty="0" smtClean="0"/>
            </a:br>
            <a:r>
              <a:rPr lang="ja-JP" altLang="en-US" dirty="0" smtClean="0"/>
              <a:t>６６００万人の７．５％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日本　７０万</a:t>
            </a:r>
            <a:endParaRPr kumimoji="1" lang="en-US" altLang="ja-JP" dirty="0" smtClean="0"/>
          </a:p>
          <a:p>
            <a:r>
              <a:rPr lang="ja-JP" altLang="en-US" dirty="0" smtClean="0"/>
              <a:t>中国　１９０万</a:t>
            </a:r>
            <a:endParaRPr lang="en-US" altLang="ja-JP" dirty="0" smtClean="0"/>
          </a:p>
          <a:p>
            <a:r>
              <a:rPr kumimoji="1" lang="ja-JP" altLang="en-US" dirty="0" smtClean="0"/>
              <a:t>ＣＩＳ　４６万</a:t>
            </a:r>
            <a:endParaRPr kumimoji="1" lang="en-US" altLang="ja-JP" dirty="0" smtClean="0"/>
          </a:p>
          <a:p>
            <a:r>
              <a:rPr lang="ja-JP" altLang="en-US" dirty="0" smtClean="0"/>
              <a:t>北米　１６０万</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実態としての外国人労働者</a:t>
            </a:r>
            <a:endParaRPr kumimoji="1" lang="ja-JP" altLang="en-US" dirty="0"/>
          </a:p>
        </p:txBody>
      </p:sp>
      <p:sp>
        <p:nvSpPr>
          <p:cNvPr id="3" name="コンテンツ プレースホルダ 2"/>
          <p:cNvSpPr>
            <a:spLocks noGrp="1"/>
          </p:cNvSpPr>
          <p:nvPr>
            <p:ph idx="1"/>
          </p:nvPr>
        </p:nvSpPr>
        <p:spPr>
          <a:xfrm>
            <a:off x="457200" y="1600201"/>
            <a:ext cx="8229600" cy="3629000"/>
          </a:xfrm>
        </p:spPr>
        <p:txBody>
          <a:bodyPr/>
          <a:lstStyle/>
          <a:p>
            <a:r>
              <a:rPr kumimoji="1" lang="ja-JP" altLang="en-US" dirty="0" smtClean="0"/>
              <a:t>研修生として、実質日本の労働力を支えている</a:t>
            </a:r>
            <a:endParaRPr kumimoji="1" lang="en-US" altLang="ja-JP" dirty="0" smtClean="0"/>
          </a:p>
          <a:p>
            <a:r>
              <a:rPr lang="ja-JP" altLang="en-US" dirty="0" smtClean="0"/>
              <a:t>「</a:t>
            </a:r>
            <a:r>
              <a:rPr lang="ja-JP" altLang="en-US" dirty="0" smtClean="0">
                <a:solidFill>
                  <a:srgbClr val="FF0000"/>
                </a:solidFill>
              </a:rPr>
              <a:t>同一労働、同一賃金</a:t>
            </a:r>
            <a:r>
              <a:rPr lang="ja-JP" altLang="en-US" dirty="0" smtClean="0"/>
              <a:t>」最低賃金法の順守</a:t>
            </a:r>
            <a:endParaRPr lang="en-US" altLang="ja-JP" dirty="0" smtClean="0"/>
          </a:p>
          <a:p>
            <a:r>
              <a:rPr kumimoji="1" lang="ja-JP" altLang="en-US" dirty="0" smtClean="0"/>
              <a:t>外国人労働者なくして、日本経済が成り立たなくなりつつある</a:t>
            </a:r>
            <a:endParaRPr kumimoji="1" lang="en-US" altLang="ja-JP" dirty="0" smtClean="0"/>
          </a:p>
          <a:p>
            <a:r>
              <a:rPr lang="ja-JP" altLang="en-US" dirty="0" smtClean="0"/>
              <a:t>農業の担い手にもなりつつある</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ln>
            <a:solidFill>
              <a:schemeClr val="accent1"/>
            </a:solidFill>
          </a:ln>
        </p:spPr>
        <p:txBody>
          <a:bodyPr>
            <a:normAutofit fontScale="90000"/>
          </a:bodyPr>
          <a:lstStyle/>
          <a:p>
            <a:r>
              <a:rPr kumimoji="1" lang="ja-JP" altLang="en-US" dirty="0" smtClean="0"/>
              <a:t>人口問題への対応としての</a:t>
            </a:r>
            <a:r>
              <a:rPr kumimoji="1" lang="en-US" altLang="ja-JP" dirty="0" smtClean="0"/>
              <a:t/>
            </a:r>
            <a:br>
              <a:rPr kumimoji="1" lang="en-US" altLang="ja-JP" dirty="0" smtClean="0"/>
            </a:br>
            <a:r>
              <a:rPr kumimoji="1" lang="ja-JP" altLang="en-US" dirty="0" smtClean="0"/>
              <a:t>外国人受け入れ</a:t>
            </a:r>
            <a:endParaRPr kumimoji="1" lang="ja-JP" altLang="en-US" dirty="0"/>
          </a:p>
        </p:txBody>
      </p:sp>
      <p:sp>
        <p:nvSpPr>
          <p:cNvPr id="3" name="コンテンツ プレースホルダ 2"/>
          <p:cNvSpPr>
            <a:spLocks noGrp="1"/>
          </p:cNvSpPr>
          <p:nvPr>
            <p:ph idx="1"/>
          </p:nvPr>
        </p:nvSpPr>
        <p:spPr>
          <a:xfrm>
            <a:off x="457200" y="1600201"/>
            <a:ext cx="8229600" cy="3268960"/>
          </a:xfrm>
        </p:spPr>
        <p:txBody>
          <a:bodyPr/>
          <a:lstStyle/>
          <a:p>
            <a:r>
              <a:rPr kumimoji="1" lang="ja-JP" altLang="en-US" dirty="0" smtClean="0"/>
              <a:t>移民受け入れ政策</a:t>
            </a:r>
            <a:endParaRPr kumimoji="1" lang="en-US" altLang="ja-JP" dirty="0" smtClean="0"/>
          </a:p>
          <a:p>
            <a:r>
              <a:rPr kumimoji="1" lang="ja-JP" altLang="en-US" dirty="0" smtClean="0"/>
              <a:t>難民の受け入れ</a:t>
            </a:r>
            <a:endParaRPr kumimoji="1" lang="en-US" altLang="ja-JP" dirty="0" smtClean="0"/>
          </a:p>
          <a:p>
            <a:r>
              <a:rPr lang="ja-JP" altLang="en-US" dirty="0" smtClean="0"/>
              <a:t>労働者としての受け入れ⇔日本の労働組合</a:t>
            </a:r>
            <a:endParaRPr lang="en-US" altLang="ja-JP" dirty="0" smtClean="0"/>
          </a:p>
          <a:p>
            <a:r>
              <a:rPr kumimoji="1" lang="ja-JP" altLang="en-US" dirty="0" smtClean="0"/>
              <a:t>地域社会の受け入れ⇔治安当局</a:t>
            </a:r>
            <a:endParaRPr kumimoji="1" lang="en-US" altLang="ja-JP" dirty="0" smtClean="0"/>
          </a:p>
          <a:p>
            <a:r>
              <a:rPr lang="ja-JP" altLang="en-US" dirty="0" smtClean="0"/>
              <a:t>外国人花嫁　偽装結婚</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38100">
            <a:solidFill>
              <a:schemeClr val="tx1"/>
            </a:solidFill>
          </a:ln>
        </p:spPr>
        <p:txBody>
          <a:bodyPr/>
          <a:lstStyle/>
          <a:p>
            <a:r>
              <a:rPr kumimoji="1" lang="ja-JP" altLang="en-US" dirty="0" smtClean="0"/>
              <a:t>第</a:t>
            </a:r>
            <a:r>
              <a:rPr lang="ja-JP" altLang="en-US" dirty="0" smtClean="0"/>
              <a:t>四</a:t>
            </a:r>
            <a:r>
              <a:rPr kumimoji="1" lang="ja-JP" altLang="en-US" dirty="0" smtClean="0"/>
              <a:t>回　</a:t>
            </a:r>
            <a:r>
              <a:rPr lang="ja-JP" altLang="en-US" dirty="0" smtClean="0"/>
              <a:t>都市の</a:t>
            </a:r>
            <a:r>
              <a:rPr kumimoji="1" lang="ja-JP" altLang="en-US" dirty="0" smtClean="0"/>
              <a:t>治安・防災</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国民国家形成が移民を規制した</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１９世紀移民の世紀、多くの欧州人がアメリカにわたり、生活水準が欧州米国間で平準化していった。</a:t>
            </a:r>
            <a:endParaRPr kumimoji="1" lang="en-US" altLang="ja-JP" dirty="0" smtClean="0"/>
          </a:p>
          <a:p>
            <a:r>
              <a:rPr lang="ja-JP" altLang="en-US" dirty="0" smtClean="0"/>
              <a:t>後発のアジア人移民の時代は、形成された国民国家が、移民規制を実施し、アジア人の生活環境は改善されなかった。</a:t>
            </a:r>
            <a:endParaRPr lang="en-US" altLang="ja-JP" dirty="0" smtClean="0"/>
          </a:p>
          <a:p>
            <a:r>
              <a:rPr kumimoji="1" lang="ja-JP" altLang="en-US" dirty="0" smtClean="0"/>
              <a:t>現在の外国人労働者問題も</a:t>
            </a:r>
            <a:r>
              <a:rPr lang="ja-JP" altLang="en-US" dirty="0" smtClean="0"/>
              <a:t>、</a:t>
            </a:r>
            <a:r>
              <a:rPr kumimoji="1" lang="ja-JP" altLang="en-US" dirty="0" smtClean="0"/>
              <a:t>その延長でとらえると、見方が変わってくる。</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chemeClr val="tx1"/>
            </a:solidFill>
          </a:ln>
        </p:spPr>
        <p:txBody>
          <a:bodyPr/>
          <a:lstStyle/>
          <a:p>
            <a:r>
              <a:rPr lang="ja-JP" altLang="en-US"/>
              <a:t>各人口と労働力</a:t>
            </a:r>
          </a:p>
        </p:txBody>
      </p:sp>
      <p:sp>
        <p:nvSpPr>
          <p:cNvPr id="12291" name="Rectangle 3"/>
          <p:cNvSpPr>
            <a:spLocks noGrp="1" noChangeArrowheads="1"/>
          </p:cNvSpPr>
          <p:nvPr>
            <p:ph type="body" sz="half" idx="1"/>
          </p:nvPr>
        </p:nvSpPr>
        <p:spPr>
          <a:xfrm>
            <a:off x="457200" y="1600200"/>
            <a:ext cx="8229600" cy="1108075"/>
          </a:xfrm>
        </p:spPr>
        <p:txBody>
          <a:bodyPr/>
          <a:lstStyle/>
          <a:p>
            <a:r>
              <a:rPr lang="ja-JP" altLang="en-US" sz="2800"/>
              <a:t>女性や高齢者の労働力率が上昇したとしても。労働力人口は総人口の減少率を上回って減少する</a:t>
            </a:r>
          </a:p>
        </p:txBody>
      </p:sp>
      <p:graphicFrame>
        <p:nvGraphicFramePr>
          <p:cNvPr id="12342" name="Group 54"/>
          <p:cNvGraphicFramePr>
            <a:graphicFrameLocks noGrp="1"/>
          </p:cNvGraphicFramePr>
          <p:nvPr>
            <p:ph sz="half" idx="2"/>
          </p:nvPr>
        </p:nvGraphicFramePr>
        <p:xfrm>
          <a:off x="684213" y="2719388"/>
          <a:ext cx="8002587" cy="4046856"/>
        </p:xfrm>
        <a:graphic>
          <a:graphicData uri="http://schemas.openxmlformats.org/drawingml/2006/table">
            <a:tbl>
              <a:tblPr/>
              <a:tblGrid>
                <a:gridCol w="2000250"/>
                <a:gridCol w="2001837"/>
                <a:gridCol w="2000250"/>
                <a:gridCol w="2000250"/>
              </a:tblGrid>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2000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2030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減少率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総人口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12550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10790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生産年齢人口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8500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6140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労働力人口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6770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5470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労働力率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FF00"/>
          </a:solidFill>
          <a:ln>
            <a:solidFill>
              <a:schemeClr val="tx1"/>
            </a:solidFill>
          </a:ln>
        </p:spPr>
        <p:txBody>
          <a:bodyPr/>
          <a:lstStyle/>
          <a:p>
            <a:r>
              <a:rPr lang="ja-JP" altLang="en-US" dirty="0"/>
              <a:t>介護士不足</a:t>
            </a:r>
          </a:p>
        </p:txBody>
      </p:sp>
      <p:sp>
        <p:nvSpPr>
          <p:cNvPr id="14339" name="Rectangle 3"/>
          <p:cNvSpPr>
            <a:spLocks noGrp="1" noChangeArrowheads="1"/>
          </p:cNvSpPr>
          <p:nvPr>
            <p:ph type="body" idx="1"/>
          </p:nvPr>
        </p:nvSpPr>
        <p:spPr/>
        <p:txBody>
          <a:bodyPr>
            <a:normAutofit/>
          </a:bodyPr>
          <a:lstStyle/>
          <a:p>
            <a:pPr>
              <a:buNone/>
            </a:pPr>
            <a:r>
              <a:rPr lang="ja-JP" altLang="en-US" dirty="0" smtClean="0"/>
              <a:t>①賃金アップ　　マンパワー</a:t>
            </a:r>
            <a:r>
              <a:rPr lang="ja-JP" altLang="en-US" dirty="0"/>
              <a:t>が不足しているが、賃金が上昇すれば解決するはず。プライスメカニズムの</a:t>
            </a:r>
            <a:r>
              <a:rPr lang="ja-JP" altLang="en-US" dirty="0" smtClean="0"/>
              <a:t>問題</a:t>
            </a:r>
            <a:endParaRPr lang="en-US" altLang="ja-JP" dirty="0" smtClean="0"/>
          </a:p>
          <a:p>
            <a:pPr>
              <a:buNone/>
            </a:pPr>
            <a:r>
              <a:rPr lang="ja-JP" altLang="en-US" dirty="0" smtClean="0"/>
              <a:t>②外国人労働者　賃金は最賃法を順守すべき</a:t>
            </a:r>
            <a:endParaRPr lang="en-US" altLang="ja-JP" dirty="0" smtClean="0"/>
          </a:p>
          <a:p>
            <a:pPr>
              <a:buNone/>
            </a:pPr>
            <a:r>
              <a:rPr lang="ja-JP" altLang="en-US" dirty="0" smtClean="0"/>
              <a:t>③介護ロボット　　Ｇｏｏｇｌｅが日本から買収したロボット技術が解決する可能性。介護システムの部品としてとらえれば、ヴェンチャー企業がワールドワイドに出現</a:t>
            </a:r>
            <a:endParaRPr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normAutofit/>
          </a:bodyPr>
          <a:lstStyle/>
          <a:p>
            <a:r>
              <a:rPr lang="ja-JP" altLang="ja-JP" b="1" dirty="0" smtClean="0"/>
              <a:t>建設労働者不足</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ja-JP" dirty="0" smtClean="0"/>
              <a:t>復興需要に加え、アベノミクスによる建設投資の増加、東京五輪関連の事業</a:t>
            </a:r>
          </a:p>
          <a:p>
            <a:r>
              <a:rPr lang="ja-JP" altLang="ja-JP" dirty="0" smtClean="0"/>
              <a:t>入国要件を緩和し、人手不足を解消</a:t>
            </a:r>
            <a:r>
              <a:rPr lang="ja-JP" altLang="en-US" dirty="0" smtClean="0"/>
              <a:t>検討</a:t>
            </a:r>
            <a:endParaRPr lang="ja-JP" altLang="ja-JP" dirty="0" smtClean="0"/>
          </a:p>
          <a:p>
            <a:r>
              <a:rPr lang="ja-JP" altLang="ja-JP" dirty="0" smtClean="0"/>
              <a:t>外国人労働者は最長で</a:t>
            </a:r>
            <a:r>
              <a:rPr lang="en-US" altLang="ja-JP" dirty="0" smtClean="0"/>
              <a:t>3</a:t>
            </a:r>
            <a:r>
              <a:rPr lang="ja-JP" altLang="ja-JP" dirty="0" smtClean="0"/>
              <a:t>年しか滞在できない。最大の問題は熟練工の不足。建設業界は</a:t>
            </a:r>
            <a:r>
              <a:rPr lang="en-US" altLang="ja-JP" dirty="0" smtClean="0"/>
              <a:t>5</a:t>
            </a:r>
            <a:r>
              <a:rPr lang="ja-JP" altLang="ja-JP" dirty="0" smtClean="0"/>
              <a:t>年への延長を求めているがそれでも短く、日本語の不自由な職人が増えれば、現場での事故や欠陥工事の増加につながる恐れ</a:t>
            </a:r>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a:solidFill>
              <a:schemeClr val="tx1"/>
            </a:solidFill>
          </a:ln>
        </p:spPr>
        <p:txBody>
          <a:bodyPr/>
          <a:lstStyle/>
          <a:p>
            <a:r>
              <a:rPr lang="ja-JP" altLang="en-US"/>
              <a:t>主要先進国の人口構造</a:t>
            </a:r>
          </a:p>
        </p:txBody>
      </p:sp>
      <p:sp>
        <p:nvSpPr>
          <p:cNvPr id="18435" name="Rectangle 3"/>
          <p:cNvSpPr>
            <a:spLocks noGrp="1" noChangeArrowheads="1"/>
          </p:cNvSpPr>
          <p:nvPr>
            <p:ph type="body" idx="1"/>
          </p:nvPr>
        </p:nvSpPr>
        <p:spPr/>
        <p:txBody>
          <a:bodyPr/>
          <a:lstStyle/>
          <a:p>
            <a:r>
              <a:rPr lang="ja-JP" altLang="en-US" sz="2800" dirty="0"/>
              <a:t>日本は団塊の世代と団塊ジュニアの二つの山がある。</a:t>
            </a:r>
            <a:r>
              <a:rPr lang="en-US" altLang="ja-JP" sz="2800" dirty="0"/>
              <a:t>2</a:t>
            </a:r>
            <a:r>
              <a:rPr lang="ja-JP" altLang="en-US" sz="2800" dirty="0" err="1"/>
              <a:t>つの</a:t>
            </a:r>
            <a:r>
              <a:rPr lang="ja-JP" altLang="en-US" sz="2800" dirty="0"/>
              <a:t>山があるのは日本だけ</a:t>
            </a:r>
          </a:p>
          <a:p>
            <a:r>
              <a:rPr lang="ja-JP" altLang="en-US" sz="2800" dirty="0"/>
              <a:t>その理由は、</a:t>
            </a:r>
            <a:r>
              <a:rPr lang="ja-JP" altLang="en-US" sz="2800" dirty="0">
                <a:solidFill>
                  <a:srgbClr val="FF0000"/>
                </a:solidFill>
              </a:rPr>
              <a:t>優生保護法の施行</a:t>
            </a:r>
            <a:r>
              <a:rPr lang="ja-JP" altLang="en-US" sz="2800" dirty="0"/>
              <a:t>。出生率が</a:t>
            </a:r>
            <a:r>
              <a:rPr lang="en-US" altLang="ja-JP" sz="2800" dirty="0"/>
              <a:t>4</a:t>
            </a:r>
            <a:r>
              <a:rPr lang="ja-JP" altLang="en-US" sz="2800" dirty="0"/>
              <a:t>割低下。従って、山があるというより、谷があるといえる。日本に特有の「人口の谷」は、</a:t>
            </a:r>
            <a:r>
              <a:rPr lang="en-US" altLang="ja-JP" sz="2800" dirty="0"/>
              <a:t>1950</a:t>
            </a:r>
            <a:r>
              <a:rPr lang="ja-JP" altLang="en-US" sz="2800" dirty="0"/>
              <a:t>年代における産児制限によって形成</a:t>
            </a:r>
          </a:p>
          <a:p>
            <a:r>
              <a:rPr lang="ja-JP" altLang="en-US" sz="2800" dirty="0"/>
              <a:t>この人口構造の元で、外国人労働力を大幅に活用することは、負担を後世代に転嫁する結果となる。</a:t>
            </a:r>
          </a:p>
          <a:p>
            <a:r>
              <a:rPr lang="en-US" altLang="ja-JP" sz="2800" dirty="0"/>
              <a:t>40</a:t>
            </a:r>
            <a:r>
              <a:rPr lang="ja-JP" altLang="en-US" sz="2800" dirty="0"/>
              <a:t>代後半の外国人労働者はいない。</a:t>
            </a:r>
          </a:p>
          <a:p>
            <a:endParaRPr lang="ja-JP" altLang="en-US" sz="2800" dirty="0"/>
          </a:p>
          <a:p>
            <a:endParaRPr lang="en-US" altLang="ja-JP"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a:solidFill>
              <a:schemeClr val="tx1"/>
            </a:solidFill>
          </a:ln>
        </p:spPr>
        <p:txBody>
          <a:bodyPr/>
          <a:lstStyle/>
          <a:p>
            <a:r>
              <a:rPr lang="ja-JP" altLang="en-US"/>
              <a:t>主要先進国の高齢化率</a:t>
            </a:r>
          </a:p>
        </p:txBody>
      </p:sp>
      <p:sp>
        <p:nvSpPr>
          <p:cNvPr id="19459" name="Rectangle 3"/>
          <p:cNvSpPr>
            <a:spLocks noGrp="1" noChangeArrowheads="1"/>
          </p:cNvSpPr>
          <p:nvPr>
            <p:ph type="body" idx="1"/>
          </p:nvPr>
        </p:nvSpPr>
        <p:spPr/>
        <p:txBody>
          <a:bodyPr/>
          <a:lstStyle/>
          <a:p>
            <a:r>
              <a:rPr lang="ja-JP" altLang="en-US"/>
              <a:t>異常に早い人口高齢化。その速度こそが問題の根源だが、速度を変えることは困難</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日本籍船と外国人船員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船には国籍がある。公海上の必要性</a:t>
            </a:r>
            <a:endParaRPr kumimoji="1" lang="en-US" altLang="ja-JP" dirty="0" smtClean="0"/>
          </a:p>
          <a:p>
            <a:r>
              <a:rPr lang="ja-JP" altLang="en-US" dirty="0" smtClean="0"/>
              <a:t>日本籍船には日の丸掲揚</a:t>
            </a:r>
            <a:endParaRPr lang="en-US" altLang="ja-JP" dirty="0" smtClean="0"/>
          </a:p>
          <a:p>
            <a:r>
              <a:rPr kumimoji="1" lang="ja-JP" altLang="en-US" dirty="0" smtClean="0"/>
              <a:t>国旗を掲げない船は海賊船とみなされる</a:t>
            </a:r>
            <a:endParaRPr kumimoji="1" lang="en-US" altLang="ja-JP" dirty="0" smtClean="0"/>
          </a:p>
          <a:p>
            <a:r>
              <a:rPr lang="ja-JP" altLang="en-US" dirty="0" smtClean="0"/>
              <a:t>日本籍船には日本の法律が適用</a:t>
            </a:r>
            <a:endParaRPr lang="en-US" altLang="ja-JP" dirty="0" smtClean="0"/>
          </a:p>
          <a:p>
            <a:r>
              <a:rPr kumimoji="1" lang="ja-JP" altLang="en-US" dirty="0" smtClean="0"/>
              <a:t>日本籍船で働く</a:t>
            </a:r>
            <a:r>
              <a:rPr lang="ja-JP" altLang="en-US" dirty="0" smtClean="0"/>
              <a:t>外国人船員の問題</a:t>
            </a:r>
            <a:endParaRPr lang="en-US" altLang="ja-JP" dirty="0" smtClean="0"/>
          </a:p>
          <a:p>
            <a:r>
              <a:rPr lang="ja-JP" altLang="en-US" dirty="0" smtClean="0"/>
              <a:t>パナマ籍船等の</a:t>
            </a:r>
            <a:r>
              <a:rPr kumimoji="1" lang="ja-JP" altLang="en-US" dirty="0" smtClean="0"/>
              <a:t>便宜置籍船で働くフィリピン人船員が日本の物流を支えている</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日本籍船と外国人船員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日本籍船において、外国人の労働を認める</a:t>
            </a:r>
            <a:endParaRPr kumimoji="1" lang="en-US" altLang="ja-JP" dirty="0" smtClean="0"/>
          </a:p>
          <a:p>
            <a:r>
              <a:rPr lang="ja-JP" altLang="en-US" dirty="0" smtClean="0"/>
              <a:t>日本の労働組合に参加する</a:t>
            </a:r>
            <a:endParaRPr lang="en-US" altLang="ja-JP" dirty="0" smtClean="0"/>
          </a:p>
          <a:p>
            <a:r>
              <a:rPr kumimoji="1" lang="ja-JP" altLang="en-US" dirty="0" smtClean="0"/>
              <a:t>日本籍船に対する海賊行為</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tx1"/>
            </a:solidFill>
          </a:ln>
        </p:spPr>
        <p:txBody>
          <a:bodyPr/>
          <a:lstStyle/>
          <a:p>
            <a:r>
              <a:rPr lang="ja-JP" altLang="en-US" dirty="0" smtClean="0"/>
              <a:t>防犯、治安</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「外国人」が増加することにより、治安が悪化するか？</a:t>
            </a:r>
            <a:endParaRPr lang="en-US" altLang="ja-JP" dirty="0" smtClean="0"/>
          </a:p>
          <a:p>
            <a:r>
              <a:rPr kumimoji="1" lang="ja-JP" altLang="en-US" dirty="0" smtClean="0"/>
              <a:t>外国人排斥運動により摩擦が発生しやすくなる？</a:t>
            </a:r>
            <a:endParaRPr kumimoji="1" lang="en-US" altLang="ja-JP" dirty="0" smtClean="0"/>
          </a:p>
          <a:p>
            <a:r>
              <a:rPr lang="ja-JP" altLang="en-US" dirty="0" smtClean="0"/>
              <a:t>エスニックは異文化　観光資源になる</a:t>
            </a:r>
            <a:endParaRPr lang="en-US" altLang="ja-JP" dirty="0" smtClean="0"/>
          </a:p>
          <a:p>
            <a:r>
              <a:rPr kumimoji="1" lang="ja-JP" altLang="en-US" dirty="0" smtClean="0"/>
              <a:t>神戸、横浜の中華街　池袋東口</a:t>
            </a:r>
            <a:endParaRPr kumimoji="1" lang="en-US" altLang="ja-JP" dirty="0" smtClean="0"/>
          </a:p>
          <a:p>
            <a:r>
              <a:rPr lang="ja-JP" altLang="en-US" dirty="0" smtClean="0"/>
              <a:t>大久保、鶴橋のコリアンタウン</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kumimoji="1" lang="ja-JP" altLang="en-US" dirty="0" smtClean="0"/>
              <a:t>日本安全神話崩壊のパラドックス</a:t>
            </a:r>
            <a:r>
              <a:rPr kumimoji="1" lang="en-US" altLang="ja-JP" dirty="0" smtClean="0"/>
              <a:t/>
            </a:r>
            <a:br>
              <a:rPr kumimoji="1" lang="en-US" altLang="ja-JP" dirty="0" smtClean="0"/>
            </a:br>
            <a:r>
              <a:rPr lang="ja-JP" altLang="ja-JP" dirty="0" smtClean="0"/>
              <a:t> ～治安の法社会学～</a:t>
            </a:r>
            <a:r>
              <a:rPr lang="ja-JP" altLang="ja-JP" b="1" dirty="0" smtClean="0"/>
              <a:t>河合 幹雄</a:t>
            </a:r>
            <a:endParaRPr kumimoji="1" lang="ja-JP" altLang="en-US" dirty="0"/>
          </a:p>
        </p:txBody>
      </p:sp>
      <p:sp>
        <p:nvSpPr>
          <p:cNvPr id="3" name="コンテンツ プレースホルダ 2"/>
          <p:cNvSpPr>
            <a:spLocks noGrp="1"/>
          </p:cNvSpPr>
          <p:nvPr>
            <p:ph idx="1"/>
          </p:nvPr>
        </p:nvSpPr>
        <p:spPr>
          <a:xfrm>
            <a:off x="457200" y="1600200"/>
            <a:ext cx="8229600" cy="5717232"/>
          </a:xfrm>
        </p:spPr>
        <p:txBody>
          <a:bodyPr>
            <a:normAutofit fontScale="77500" lnSpcReduction="20000"/>
          </a:bodyPr>
          <a:lstStyle/>
          <a:p>
            <a:r>
              <a:rPr lang="ja-JP" altLang="en-US" sz="4000" dirty="0" smtClean="0"/>
              <a:t>狭義の凶悪事件は年間百から二百件程度と極めて少数</a:t>
            </a:r>
            <a:endParaRPr lang="en-US" altLang="ja-JP" sz="4000" dirty="0" smtClean="0"/>
          </a:p>
          <a:p>
            <a:r>
              <a:rPr lang="ja-JP" altLang="en-US" sz="4000" dirty="0" smtClean="0"/>
              <a:t>⇔多くの人々は「治安が悪化した」と感じている</a:t>
            </a:r>
            <a:endParaRPr lang="en-US" altLang="ja-JP" sz="4000" dirty="0" smtClean="0"/>
          </a:p>
          <a:p>
            <a:r>
              <a:rPr lang="ja-JP" altLang="en-US" sz="4000" dirty="0" smtClean="0"/>
              <a:t>日本伝統社会は、犯罪を犯したものを赦して共同体に復帰させるか、あるいは彼らを特別に隔離された状況に追いやるかの仕組みで「一般の住民」は犯罪に無縁「安全神話」</a:t>
            </a:r>
            <a:endParaRPr lang="en-US" altLang="ja-JP" sz="4000" dirty="0" smtClean="0"/>
          </a:p>
          <a:p>
            <a:r>
              <a:rPr lang="ja-JP" altLang="en-US" sz="4000" dirty="0" smtClean="0"/>
              <a:t>こうした「境界」が消え、繁華街と住宅地、夜と昼の境界もあいまいになり、「安全地帯」の確保が困難化</a:t>
            </a:r>
            <a:endParaRPr lang="en-US" altLang="ja-JP" sz="4000" dirty="0" smtClean="0"/>
          </a:p>
          <a:p>
            <a:r>
              <a:rPr lang="ja-JP" altLang="en-US" sz="4000" dirty="0" smtClean="0"/>
              <a:t>人々の流動性は高まり、社会は匿名化</a:t>
            </a:r>
            <a:endParaRPr lang="en-US" altLang="ja-JP"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ヒトゲノムで犯罪激減？</a:t>
            </a:r>
            <a:endParaRPr kumimoji="1" lang="ja-JP" altLang="en-US" dirty="0"/>
          </a:p>
        </p:txBody>
      </p:sp>
      <p:sp>
        <p:nvSpPr>
          <p:cNvPr id="3" name="コンテンツ プレースホルダ 2"/>
          <p:cNvSpPr>
            <a:spLocks noGrp="1"/>
          </p:cNvSpPr>
          <p:nvPr>
            <p:ph idx="1"/>
          </p:nvPr>
        </p:nvSpPr>
        <p:spPr>
          <a:xfrm>
            <a:off x="251520" y="1600200"/>
            <a:ext cx="8892480" cy="5257800"/>
          </a:xfrm>
        </p:spPr>
        <p:txBody>
          <a:bodyPr>
            <a:noAutofit/>
          </a:bodyPr>
          <a:lstStyle/>
          <a:p>
            <a:r>
              <a:rPr kumimoji="1" lang="ja-JP" altLang="en-US" sz="4000" dirty="0" smtClean="0"/>
              <a:t>人間は約</a:t>
            </a:r>
            <a:r>
              <a:rPr kumimoji="1" lang="en-US" altLang="ja-JP" sz="4000" dirty="0" smtClean="0"/>
              <a:t>30</a:t>
            </a:r>
            <a:r>
              <a:rPr kumimoji="1" lang="ja-JP" altLang="en-US" sz="4000" dirty="0" smtClean="0"/>
              <a:t>億</a:t>
            </a:r>
            <a:r>
              <a:rPr lang="ja-JP" altLang="en-US" sz="4000" dirty="0" smtClean="0"/>
              <a:t>字分（広辞苑</a:t>
            </a:r>
            <a:r>
              <a:rPr lang="en-US" altLang="ja-JP" sz="4000" dirty="0" smtClean="0"/>
              <a:t>2</a:t>
            </a:r>
            <a:r>
              <a:rPr lang="ja-JP" altLang="en-US" sz="4000" dirty="0" smtClean="0"/>
              <a:t>百冊分）</a:t>
            </a:r>
            <a:r>
              <a:rPr kumimoji="1" lang="ja-JP" altLang="en-US" sz="4000" dirty="0" smtClean="0"/>
              <a:t>のＤＮＡを持つ　</a:t>
            </a:r>
            <a:endParaRPr kumimoji="1" lang="en-US" altLang="ja-JP" sz="4000" dirty="0" smtClean="0"/>
          </a:p>
          <a:p>
            <a:r>
              <a:rPr lang="ja-JP" altLang="en-US" sz="4000" dirty="0" smtClean="0"/>
              <a:t>全遺伝子情報を低コストで短時間に読みとるマシンが出現（袴田死刑囚事件の予防が可能となる）</a:t>
            </a:r>
            <a:endParaRPr lang="en-US" altLang="ja-JP" sz="4000" dirty="0" smtClean="0"/>
          </a:p>
          <a:p>
            <a:r>
              <a:rPr kumimoji="1" lang="ja-JP" altLang="en-US" sz="4000" dirty="0" smtClean="0">
                <a:solidFill>
                  <a:srgbClr val="FF0000"/>
                </a:solidFill>
              </a:rPr>
              <a:t>厳密かつ慎重な運用</a:t>
            </a:r>
            <a:r>
              <a:rPr kumimoji="1" lang="ja-JP" altLang="en-US" sz="4000" dirty="0" smtClean="0"/>
              <a:t>のもとに</a:t>
            </a:r>
            <a:r>
              <a:rPr kumimoji="1" lang="ja-JP" altLang="en-US" sz="4000" dirty="0" smtClean="0">
                <a:solidFill>
                  <a:srgbClr val="FF0000"/>
                </a:solidFill>
              </a:rPr>
              <a:t>遺伝子登録制度</a:t>
            </a:r>
            <a:r>
              <a:rPr kumimoji="1" lang="ja-JP" altLang="en-US" sz="4000" dirty="0" smtClean="0"/>
              <a:t>が実施されれば、犯人逮捕確率は一気に高まる（</a:t>
            </a:r>
            <a:r>
              <a:rPr kumimoji="1" lang="ja-JP" altLang="en-US" sz="4000" dirty="0" smtClean="0">
                <a:solidFill>
                  <a:srgbClr val="FF0000"/>
                </a:solidFill>
              </a:rPr>
              <a:t>誤審</a:t>
            </a:r>
            <a:r>
              <a:rPr kumimoji="1" lang="ja-JP" altLang="en-US" sz="4000" dirty="0" smtClean="0"/>
              <a:t>がなくなる）</a:t>
            </a:r>
            <a:endParaRPr kumimoji="1" lang="ja-JP" alt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lang="ja-JP" altLang="en-US" dirty="0" smtClean="0"/>
              <a:t>安全神話</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殺人事件認知件数</a:t>
            </a:r>
            <a:endParaRPr lang="en-US" altLang="ja-JP" dirty="0" smtClean="0"/>
          </a:p>
          <a:p>
            <a:r>
              <a:rPr lang="ja-JP" altLang="en-US" dirty="0" smtClean="0"/>
              <a:t> </a:t>
            </a:r>
            <a:r>
              <a:rPr lang="en-US" altLang="ja-JP" dirty="0" smtClean="0"/>
              <a:t>86</a:t>
            </a:r>
            <a:r>
              <a:rPr lang="ja-JP" altLang="en-US" dirty="0" smtClean="0"/>
              <a:t>年</a:t>
            </a:r>
            <a:r>
              <a:rPr lang="en-US" altLang="ja-JP" dirty="0" smtClean="0"/>
              <a:t>1676 02</a:t>
            </a:r>
            <a:r>
              <a:rPr lang="ja-JP" altLang="en-US" dirty="0" smtClean="0"/>
              <a:t>年</a:t>
            </a:r>
            <a:r>
              <a:rPr lang="en-US" altLang="ja-JP" dirty="0" smtClean="0"/>
              <a:t>1030 </a:t>
            </a:r>
          </a:p>
          <a:p>
            <a:r>
              <a:rPr lang="ja-JP" altLang="en-US" dirty="0" smtClean="0"/>
              <a:t>うち親族間等割合が半分</a:t>
            </a:r>
            <a:endParaRPr lang="en-US" altLang="ja-JP" dirty="0" smtClean="0"/>
          </a:p>
          <a:p>
            <a:r>
              <a:rPr lang="ja-JP" altLang="en-US" dirty="0" smtClean="0"/>
              <a:t> 凶悪犯罪認知件数 </a:t>
            </a:r>
            <a:endParaRPr lang="en-US" altLang="ja-JP" dirty="0" smtClean="0"/>
          </a:p>
          <a:p>
            <a:r>
              <a:rPr lang="en-US" altLang="ja-JP" smtClean="0"/>
              <a:t>3625   4724    </a:t>
            </a:r>
            <a:r>
              <a:rPr lang="ja-JP" altLang="en-US" dirty="0" smtClean="0"/>
              <a:t>統計変更</a:t>
            </a:r>
            <a:r>
              <a:rPr lang="en-US" altLang="ja-JP" dirty="0" smtClean="0"/>
              <a:t>03</a:t>
            </a:r>
            <a:r>
              <a:rPr lang="ja-JP" altLang="en-US" dirty="0" smtClean="0"/>
              <a:t>年</a:t>
            </a:r>
            <a:r>
              <a:rPr lang="en-US" altLang="ja-JP" dirty="0" smtClean="0"/>
              <a:t>9116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→意識の問題？</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DV</a:t>
            </a:r>
            <a:r>
              <a:rPr lang="ja-JP" altLang="en-US" dirty="0" smtClean="0"/>
              <a:t>件数は十年間で急増 </a:t>
            </a:r>
            <a:r>
              <a:rPr lang="en-US" altLang="ja-JP" dirty="0" smtClean="0"/>
              <a:t>34.3</a:t>
            </a:r>
            <a:r>
              <a:rPr lang="ja-JP" altLang="en-US" dirty="0" smtClean="0"/>
              <a:t>千件 </a:t>
            </a:r>
            <a:endParaRPr lang="en-US" altLang="ja-JP" dirty="0" smtClean="0"/>
          </a:p>
          <a:p>
            <a:r>
              <a:rPr lang="ja-JP" altLang="en-US" dirty="0" smtClean="0"/>
              <a:t>児童虐待相談件数急増（統計を取り始めたから）</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ramae\Desktop\写真12.JPG"/>
          <p:cNvPicPr>
            <a:picLocks noChangeAspect="1" noChangeArrowheads="1"/>
          </p:cNvPicPr>
          <p:nvPr/>
        </p:nvPicPr>
        <p:blipFill>
          <a:blip r:embed="rId3" cstate="print"/>
          <a:srcRect l="18961" t="30077" r="4009" b="7035"/>
          <a:stretch>
            <a:fillRect/>
          </a:stretch>
        </p:blipFill>
        <p:spPr bwMode="auto">
          <a:xfrm>
            <a:off x="107504" y="116632"/>
            <a:ext cx="8748464" cy="66277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養育棄児の減少とは、棄て子をしても拾って育ててくれる家庭が少なくなったことを示している</a:t>
            </a:r>
            <a:endParaRPr kumimoji="1" lang="en-US" altLang="ja-JP" dirty="0" smtClean="0"/>
          </a:p>
          <a:p>
            <a:r>
              <a:rPr lang="ja-JP" altLang="en-US" dirty="0" smtClean="0"/>
              <a:t>捨て子ができにくい社会状況が生じてゆくことによって、子育てはすべて生みの親の責任だとする考え方が強まる</a:t>
            </a:r>
            <a:endParaRPr lang="en-US" altLang="ja-JP" dirty="0" smtClean="0"/>
          </a:p>
          <a:p>
            <a:r>
              <a:rPr kumimoji="1" lang="ja-JP" altLang="en-US" dirty="0" smtClean="0"/>
              <a:t>以前のように親だけ自殺することは捨て子と同じくわが子を見捨てる非情な行為とみなされるようになった</a:t>
            </a:r>
            <a:endParaRPr kumimoji="1" lang="en-US" altLang="ja-JP" dirty="0" smtClean="0"/>
          </a:p>
          <a:p>
            <a:r>
              <a:rPr lang="ja-JP" altLang="en-US" dirty="0" smtClean="0"/>
              <a:t>これが親子心中を頻発させ始めた最大の要因</a:t>
            </a:r>
            <a:endParaRPr kumimoji="1" lang="en-US" altLang="ja-JP"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日本・韓国での報道の差</a:t>
            </a:r>
            <a:endParaRPr kumimoji="1" lang="ja-JP" altLang="en-US" dirty="0"/>
          </a:p>
        </p:txBody>
      </p:sp>
      <p:sp>
        <p:nvSpPr>
          <p:cNvPr id="3" name="コンテンツ プレースホルダ 2"/>
          <p:cNvSpPr>
            <a:spLocks noGrp="1"/>
          </p:cNvSpPr>
          <p:nvPr>
            <p:ph idx="1"/>
          </p:nvPr>
        </p:nvSpPr>
        <p:spPr>
          <a:xfrm>
            <a:off x="457200" y="1600201"/>
            <a:ext cx="8229600" cy="3773016"/>
          </a:xfrm>
        </p:spPr>
        <p:txBody>
          <a:bodyPr/>
          <a:lstStyle/>
          <a:p>
            <a:r>
              <a:rPr kumimoji="1" lang="ja-JP" altLang="en-US" dirty="0" smtClean="0"/>
              <a:t>１９７４年朝日新聞連載特集「母性喪失</a:t>
            </a:r>
            <a:r>
              <a:rPr kumimoji="1" lang="ja-JP" altLang="en-US" dirty="0" err="1" smtClean="0"/>
              <a:t>ー</a:t>
            </a:r>
            <a:r>
              <a:rPr kumimoji="1" lang="ja-JP" altLang="en-US" dirty="0" smtClean="0"/>
              <a:t>子殺しの風土」➵現在の「家庭崩壊」に深化</a:t>
            </a:r>
            <a:endParaRPr kumimoji="1" lang="en-US" altLang="ja-JP" dirty="0" smtClean="0"/>
          </a:p>
          <a:p>
            <a:r>
              <a:rPr lang="ja-JP" altLang="en-US" dirty="0" smtClean="0"/>
              <a:t>韓国では、日本のように責任追及が一貫して母親に向かうような傾向が見られず、あくまで特異な事件として処理される</a:t>
            </a:r>
            <a:endParaRPr lang="en-US" altLang="ja-JP" dirty="0" smtClean="0"/>
          </a:p>
          <a:p>
            <a:r>
              <a:rPr kumimoji="1" lang="ja-JP" altLang="en-US" dirty="0" smtClean="0"/>
              <a:t>韓国では、家庭崩壊といった科学的言説ではなく、日本言説は全くリアリティを持たない</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山本譲治　塀の中・外</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刑務所には，本来福祉の範疇で扱われるべき障害者が３割いるのではないか。</a:t>
            </a:r>
            <a:endParaRPr lang="en-US" altLang="ja-JP" dirty="0" smtClean="0"/>
          </a:p>
          <a:p>
            <a:r>
              <a:rPr lang="ja-JP" altLang="en-US" dirty="0" smtClean="0"/>
              <a:t>それが，自らも刑務所で１年半を過ごした著者の指摘</a:t>
            </a:r>
            <a:endParaRPr lang="en-US" altLang="ja-JP" dirty="0" smtClean="0"/>
          </a:p>
          <a:p>
            <a:r>
              <a:rPr lang="ja-JP" altLang="en-US" dirty="0" smtClean="0"/>
              <a:t>身体障害、精神障害、知的障害、発達障害、</a:t>
            </a:r>
            <a:br>
              <a:rPr lang="ja-JP" altLang="en-US" dirty="0" smtClean="0"/>
            </a:br>
            <a:r>
              <a:rPr lang="ja-JP" altLang="en-US" dirty="0" smtClean="0"/>
              <a:t>様々な障害を持つものが適切な処置を受けられずにいることは、国家としての恥である。</a:t>
            </a:r>
            <a:br>
              <a:rPr lang="ja-JP" altLang="en-US" dirty="0" smtClean="0"/>
            </a:b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smtClean="0"/>
              <a:t>『</a:t>
            </a:r>
            <a:r>
              <a:rPr lang="ja-JP" altLang="en-US" dirty="0" smtClean="0"/>
              <a:t>２円で刑務所、５億で執行猶予</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厳罰化をよしとする世論</a:t>
            </a:r>
            <a:endParaRPr lang="en-US" altLang="ja-JP" dirty="0" smtClean="0"/>
          </a:p>
          <a:p>
            <a:r>
              <a:rPr lang="ja-JP" altLang="en-US" dirty="0" smtClean="0"/>
              <a:t>「刑務所の過剰収容」の問題</a:t>
            </a:r>
            <a:endParaRPr lang="en-US" altLang="ja-JP" dirty="0" smtClean="0"/>
          </a:p>
          <a:p>
            <a:r>
              <a:rPr lang="ja-JP" altLang="en-US" dirty="0" smtClean="0"/>
              <a:t>「再犯を犯すのは、反省していない証拠」などと言う言われ方をするが、出所後も社会から排除され続け、犯罪に手を染めるしかなくなった者、不景気となった際、障害などで真っ先に社会から切り捨てられた者、社会から排除されたため刑務所の中に生きがいを見出してしまった者</a:t>
            </a:r>
            <a:r>
              <a:rPr lang="en-US" altLang="ja-JP" dirty="0" smtClean="0"/>
              <a:t>…</a:t>
            </a:r>
            <a:r>
              <a:rPr lang="ja-JP" altLang="en-US" dirty="0" smtClean="0"/>
              <a:t>など、それぞれの人間模様は重くのしかかるだろう。</a:t>
            </a:r>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b="1" dirty="0" smtClean="0"/>
              <a:t>環境犯罪学</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犯罪の「原因」ではなく、犯罪を取り巻く具体的な「環境」ならびに犯罪の分布及びパターンに着目することにより、客観的な犯罪の理解の下、効果的な犯罪の予防を目的とする学問</a:t>
            </a:r>
            <a:endParaRPr lang="en-US" altLang="ja-JP" dirty="0" smtClean="0"/>
          </a:p>
          <a:p>
            <a:r>
              <a:rPr lang="ja-JP" altLang="ja-JP" dirty="0" smtClean="0"/>
              <a:t>19世紀ヨーロッパのゲリーやアドルフ・ケトレー、1930年代のシカゴ学派 (社会学)の研究成果に源流があるとされるが、本格的な理論構築は1970年代のＣ・Ｒ・ジェフェリーやオスカー・ニューマンに始まる。</a:t>
            </a:r>
            <a:endParaRPr lang="en-US" altLang="ja-JP" dirty="0" smtClean="0"/>
          </a:p>
          <a:p>
            <a:r>
              <a:rPr lang="ja-JP" altLang="ja-JP" dirty="0" smtClean="0"/>
              <a:t>用語はブランティンハム夫妻が1981年の著書で提唱した。</a:t>
            </a:r>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a:ln w="28575">
            <a:solidFill>
              <a:schemeClr val="tx1"/>
            </a:solidFill>
            <a:prstDash val="lgDashDotDot"/>
          </a:ln>
        </p:spPr>
        <p:txBody>
          <a:bodyPr/>
          <a:lstStyle/>
          <a:p>
            <a:r>
              <a:rPr kumimoji="1" lang="ja-JP" altLang="en-US" dirty="0" smtClean="0"/>
              <a:t>より詳しく理解するため</a:t>
            </a:r>
            <a:endParaRPr kumimoji="1" lang="ja-JP" altLang="en-US" dirty="0"/>
          </a:p>
        </p:txBody>
      </p:sp>
      <p:sp>
        <p:nvSpPr>
          <p:cNvPr id="3" name="コンテンツ プレースホルダ 2"/>
          <p:cNvSpPr>
            <a:spLocks noGrp="1"/>
          </p:cNvSpPr>
          <p:nvPr>
            <p:ph idx="1"/>
          </p:nvPr>
        </p:nvSpPr>
        <p:spPr>
          <a:xfrm>
            <a:off x="395536" y="1700808"/>
            <a:ext cx="8229600" cy="4896544"/>
          </a:xfrm>
        </p:spPr>
        <p:txBody>
          <a:bodyPr>
            <a:noAutofit/>
          </a:bodyPr>
          <a:lstStyle/>
          <a:p>
            <a:r>
              <a:rPr lang="ja-JP" altLang="en-US" sz="2800" dirty="0" smtClean="0"/>
              <a:t>「累犯障害者」 </a:t>
            </a:r>
            <a:r>
              <a:rPr lang="en-US" altLang="ja-JP" sz="2800" dirty="0" smtClean="0"/>
              <a:t>(</a:t>
            </a:r>
            <a:r>
              <a:rPr lang="ja-JP" altLang="en-US" sz="2800" dirty="0" smtClean="0"/>
              <a:t>新潮文庫</a:t>
            </a:r>
            <a:r>
              <a:rPr lang="en-US" altLang="ja-JP" sz="2800" dirty="0" smtClean="0"/>
              <a:t>) </a:t>
            </a:r>
            <a:r>
              <a:rPr lang="ja-JP" altLang="en-US" sz="2800" dirty="0" smtClean="0"/>
              <a:t>山本 譲司 </a:t>
            </a:r>
            <a:endParaRPr lang="en-US" altLang="ja-JP" sz="2800" dirty="0" smtClean="0"/>
          </a:p>
          <a:p>
            <a:r>
              <a:rPr lang="ja-JP" altLang="en-US" sz="2800" dirty="0" smtClean="0"/>
              <a:t>文庫￥ </a:t>
            </a:r>
            <a:r>
              <a:rPr lang="en-US" altLang="ja-JP" sz="2800" dirty="0" smtClean="0"/>
              <a:t>546 </a:t>
            </a:r>
          </a:p>
          <a:p>
            <a:r>
              <a:rPr lang="ja-JP" altLang="en-US" sz="2800" dirty="0" smtClean="0"/>
              <a:t>「</a:t>
            </a:r>
            <a:r>
              <a:rPr lang="en-US" altLang="ja-JP" sz="2800" dirty="0" smtClean="0"/>
              <a:t>2</a:t>
            </a:r>
            <a:r>
              <a:rPr lang="ja-JP" altLang="en-US" sz="2800" dirty="0" smtClean="0"/>
              <a:t>円で刑務所、</a:t>
            </a:r>
            <a:r>
              <a:rPr lang="en-US" altLang="ja-JP" sz="2800" dirty="0" smtClean="0"/>
              <a:t>5</a:t>
            </a:r>
            <a:r>
              <a:rPr lang="ja-JP" altLang="en-US" sz="2800" dirty="0" smtClean="0"/>
              <a:t>億で執行猶予」 浜井浩一 </a:t>
            </a:r>
          </a:p>
          <a:p>
            <a:r>
              <a:rPr lang="ja-JP" altLang="en-US" sz="2800" dirty="0" smtClean="0"/>
              <a:t>新書￥ </a:t>
            </a:r>
            <a:r>
              <a:rPr lang="en-US" altLang="ja-JP" sz="2800" dirty="0" smtClean="0"/>
              <a:t>798 </a:t>
            </a:r>
          </a:p>
          <a:p>
            <a:r>
              <a:rPr lang="ja-JP" altLang="en-US" sz="2800" dirty="0" smtClean="0"/>
              <a:t>自閉症裁判</a:t>
            </a:r>
            <a:r>
              <a:rPr lang="en-US" altLang="ja-JP" sz="2800" dirty="0" smtClean="0"/>
              <a:t>... </a:t>
            </a:r>
            <a:r>
              <a:rPr lang="ja-JP" altLang="en-US" sz="2800" dirty="0" smtClean="0"/>
              <a:t>佐藤 幹夫 </a:t>
            </a:r>
          </a:p>
          <a:p>
            <a:r>
              <a:rPr lang="ja-JP" altLang="en-US" sz="2800" dirty="0" smtClean="0"/>
              <a:t> 文庫￥ </a:t>
            </a:r>
            <a:r>
              <a:rPr lang="en-US" altLang="ja-JP" sz="2800" dirty="0" smtClean="0"/>
              <a:t>1,050 </a:t>
            </a:r>
          </a:p>
          <a:p>
            <a:r>
              <a:rPr lang="ja-JP" altLang="en-US" sz="2800" dirty="0" smtClean="0"/>
              <a:t>居場所を探して</a:t>
            </a:r>
            <a:r>
              <a:rPr lang="en-US" altLang="ja-JP" sz="2800" dirty="0" smtClean="0"/>
              <a:t>―</a:t>
            </a:r>
            <a:r>
              <a:rPr lang="ja-JP" altLang="en-US" sz="2800" dirty="0" smtClean="0"/>
              <a:t>累犯障害者たち 長崎新聞社「累犯障害者問題取材班」 </a:t>
            </a:r>
          </a:p>
          <a:p>
            <a:r>
              <a:rPr lang="ja-JP" altLang="en-US" sz="2800" dirty="0" smtClean="0"/>
              <a:t> 単行本￥ </a:t>
            </a:r>
            <a:r>
              <a:rPr lang="en-US" altLang="ja-JP" sz="2800" dirty="0" smtClean="0"/>
              <a:t>1,680 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荒川区のレポート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子供の貧困</a:t>
            </a:r>
            <a:endParaRPr kumimoji="1" lang="en-US" altLang="ja-JP" dirty="0" smtClean="0"/>
          </a:p>
          <a:p>
            <a:r>
              <a:rPr lang="ja-JP" altLang="en-US" dirty="0" smtClean="0"/>
              <a:t>生活保護　医療扶助</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何の地図か？</a:t>
            </a:r>
            <a:endParaRPr kumimoji="1" lang="ja-JP" altLang="en-US" dirty="0"/>
          </a:p>
        </p:txBody>
      </p:sp>
      <p:pic>
        <p:nvPicPr>
          <p:cNvPr id="1026" name="Picture 2" descr="地震"/>
          <p:cNvPicPr>
            <a:picLocks noChangeAspect="1" noChangeArrowheads="1"/>
          </p:cNvPicPr>
          <p:nvPr/>
        </p:nvPicPr>
        <p:blipFill>
          <a:blip r:embed="rId3" cstate="print"/>
          <a:srcRect/>
          <a:stretch>
            <a:fillRect/>
          </a:stretch>
        </p:blipFill>
        <p:spPr bwMode="auto">
          <a:xfrm>
            <a:off x="63500" y="1772816"/>
            <a:ext cx="8995626" cy="446449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692696"/>
            <a:ext cx="7772400" cy="1872208"/>
          </a:xfrm>
          <a:ln w="38100">
            <a:solidFill>
              <a:schemeClr val="tx1"/>
            </a:solidFill>
          </a:ln>
        </p:spPr>
        <p:txBody>
          <a:bodyPr/>
          <a:lstStyle/>
          <a:p>
            <a:r>
              <a:rPr lang="ja-JP" altLang="en-US" dirty="0" smtClean="0"/>
              <a:t>映像</a:t>
            </a:r>
            <a:r>
              <a:rPr lang="en-US" altLang="ja-JP" dirty="0" smtClean="0"/>
              <a:t/>
            </a:r>
            <a:br>
              <a:rPr lang="en-US" altLang="ja-JP" dirty="0" smtClean="0"/>
            </a:br>
            <a:r>
              <a:rPr lang="en-US" altLang="ja-JP" dirty="0" smtClean="0"/>
              <a:t>TOKYO MEGA QUAKE 1923</a:t>
            </a:r>
            <a:endParaRPr kumimoji="1" lang="ja-JP" altLang="en-US" dirty="0"/>
          </a:p>
        </p:txBody>
      </p:sp>
      <p:sp>
        <p:nvSpPr>
          <p:cNvPr id="5" name="サブタイトル 4"/>
          <p:cNvSpPr>
            <a:spLocks noGrp="1"/>
          </p:cNvSpPr>
          <p:nvPr>
            <p:ph type="subTitle" idx="1"/>
          </p:nvPr>
        </p:nvSpPr>
        <p:spPr>
          <a:xfrm>
            <a:off x="1371600" y="2996952"/>
            <a:ext cx="6400800" cy="1224136"/>
          </a:xfrm>
          <a:ln>
            <a:solidFill>
              <a:schemeClr val="tx1"/>
            </a:solidFill>
            <a:prstDash val="sysDot"/>
          </a:ln>
        </p:spPr>
        <p:txBody>
          <a:bodyPr/>
          <a:lstStyle/>
          <a:p>
            <a:r>
              <a:rPr lang="en-US" altLang="ja-JP" dirty="0" smtClean="0">
                <a:hlinkClick r:id="rId3"/>
              </a:rPr>
              <a:t>http://www.youtube.com/watch?v=4MSLTAPlFWY</a:t>
            </a:r>
            <a:endParaRPr lang="en-US" altLang="ja-JP" dirty="0" smtClean="0"/>
          </a:p>
          <a:p>
            <a:endParaRPr kumimoji="1" lang="ja-JP" altLang="en-US" dirty="0"/>
          </a:p>
        </p:txBody>
      </p:sp>
      <p:sp>
        <p:nvSpPr>
          <p:cNvPr id="6" name="サブタイトル 4"/>
          <p:cNvSpPr txBox="1">
            <a:spLocks/>
          </p:cNvSpPr>
          <p:nvPr/>
        </p:nvSpPr>
        <p:spPr>
          <a:xfrm>
            <a:off x="1403648" y="4628728"/>
            <a:ext cx="6400800" cy="1752600"/>
          </a:xfrm>
          <a:prstGeom prst="rect">
            <a:avLst/>
          </a:prstGeom>
          <a:ln>
            <a:solidFill>
              <a:schemeClr val="tx1"/>
            </a:solidFill>
            <a:prstDash val="sysDash"/>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0" i="0" u="none" strike="noStrike" kern="1200" cap="none" spc="0" normalizeH="0" baseline="0" noProof="0" dirty="0" smtClean="0">
                <a:ln>
                  <a:noFill/>
                </a:ln>
                <a:solidFill>
                  <a:schemeClr val="tx1">
                    <a:tint val="75000"/>
                  </a:schemeClr>
                </a:solidFill>
                <a:effectLst/>
                <a:uLnTx/>
                <a:uFillTx/>
                <a:latin typeface="+mn-lt"/>
                <a:ea typeface="+mn-ea"/>
                <a:cs typeface="+mn-cs"/>
                <a:hlinkClick r:id="rId4"/>
              </a:rPr>
              <a:t>http://www.youtube.com/watch?feature=player_detailpage&amp;v=s46RFPNBG1s</a:t>
            </a:r>
            <a:endParaRPr kumimoji="1" lang="en-US" altLang="ja-JP"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accent1"/>
            </a:solidFill>
          </a:ln>
        </p:spPr>
        <p:txBody>
          <a:bodyPr/>
          <a:lstStyle/>
          <a:p>
            <a:r>
              <a:rPr kumimoji="1" lang="ja-JP" altLang="en-US" dirty="0" smtClean="0"/>
              <a:t>関東大震災</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1923年9月1日神奈川県相模湾北西沖80kmを震源として発生したマグニチュード7.9の</a:t>
            </a:r>
            <a:r>
              <a:rPr lang="ja-JP" altLang="ja-JP" b="1" dirty="0" smtClean="0"/>
              <a:t>大正関東地震</a:t>
            </a:r>
            <a:r>
              <a:rPr lang="ja-JP" altLang="ja-JP" dirty="0" smtClean="0"/>
              <a:t>による地震災害</a:t>
            </a:r>
          </a:p>
          <a:p>
            <a:r>
              <a:rPr lang="ja-JP" altLang="ja-JP" dirty="0" smtClean="0"/>
              <a:t>190万人が被災、10万5千人余が死亡あるいは行方不明</a:t>
            </a:r>
            <a:r>
              <a:rPr lang="ja-JP" altLang="en-US" dirty="0" smtClean="0"/>
              <a:t>　</a:t>
            </a:r>
            <a:r>
              <a:rPr lang="ja-JP" altLang="ja-JP" dirty="0" smtClean="0"/>
              <a:t>全壊が10万9千余棟、全焼が21万2000余棟（犠牲者のほとんどは東京府と神奈川県</a:t>
            </a:r>
            <a:r>
              <a:rPr lang="ja-JP" altLang="en-US" dirty="0" smtClean="0"/>
              <a:t>）</a:t>
            </a:r>
            <a:endParaRPr lang="en-US" altLang="ja-JP" dirty="0" smtClean="0"/>
          </a:p>
          <a:p>
            <a:r>
              <a:rPr lang="ja-JP" altLang="ja-JP" b="1" dirty="0" smtClean="0"/>
              <a:t>朝鮮人暴動に関する事件と流言</a:t>
            </a:r>
            <a:r>
              <a:rPr lang="ja-JP" altLang="en-US" b="1" dirty="0" smtClean="0"/>
              <a:t>、</a:t>
            </a:r>
            <a:r>
              <a:rPr lang="ja-JP" altLang="ja-JP" dirty="0" smtClean="0"/>
              <a:t>自警団との衝突</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c/c7/Desolution_of_Nihonbashi_and_Kanda_after_Kanto_Earthquake.jpg/700px-Desolution_of_Nihonbashi_and_Kanda_after_Kanto_Earthquake.jpg">
            <a:hlinkClick r:id="rId3"/>
          </p:cNvPr>
          <p:cNvPicPr>
            <a:picLocks noChangeAspect="1" noChangeArrowheads="1"/>
          </p:cNvPicPr>
          <p:nvPr/>
        </p:nvPicPr>
        <p:blipFill>
          <a:blip r:embed="rId4" cstate="print"/>
          <a:srcRect/>
          <a:stretch>
            <a:fillRect/>
          </a:stretch>
        </p:blipFill>
        <p:spPr bwMode="auto">
          <a:xfrm>
            <a:off x="-108520" y="2034157"/>
            <a:ext cx="9285971" cy="2042915"/>
          </a:xfrm>
          <a:prstGeom prst="rect">
            <a:avLst/>
          </a:prstGeom>
          <a:noFill/>
        </p:spPr>
      </p:pic>
      <p:sp>
        <p:nvSpPr>
          <p:cNvPr id="5" name="正方形/長方形 4"/>
          <p:cNvSpPr/>
          <p:nvPr/>
        </p:nvSpPr>
        <p:spPr>
          <a:xfrm>
            <a:off x="2286000" y="4510861"/>
            <a:ext cx="4572000" cy="646331"/>
          </a:xfrm>
          <a:prstGeom prst="rect">
            <a:avLst/>
          </a:prstGeom>
        </p:spPr>
        <p:txBody>
          <a:bodyPr>
            <a:spAutoFit/>
          </a:bodyPr>
          <a:lstStyle/>
          <a:p>
            <a:r>
              <a:rPr lang="ja-JP" altLang="ja-JP" dirty="0" smtClean="0"/>
              <a:t>京橋の第一相互ビルヂング屋上より見た日本橋及神田方面の惨状</a:t>
            </a:r>
            <a:endParaRPr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b="1" dirty="0" smtClean="0"/>
              <a:t>宝永大噴火</a:t>
            </a:r>
            <a:r>
              <a:rPr lang="ja-JP" altLang="en-US" b="1" dirty="0" smtClean="0"/>
              <a:t>（</a:t>
            </a:r>
            <a:r>
              <a:rPr kumimoji="1" lang="ja-JP" altLang="en-US" dirty="0" smtClean="0"/>
              <a:t>富士山噴火</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ja-JP" dirty="0" smtClean="0"/>
              <a:t>江戸時代中期の1707年（宝永4年）に起きた富士噴火</a:t>
            </a:r>
            <a:endParaRPr lang="en-US" altLang="ja-JP" dirty="0" smtClean="0"/>
          </a:p>
          <a:p>
            <a:r>
              <a:rPr lang="ja-JP" altLang="ja-JP" dirty="0" smtClean="0"/>
              <a:t>100 km離れた江戸にも火山灰が積もった。ただし溶岩の流下は見られていない</a:t>
            </a:r>
            <a:endParaRPr lang="en-US" altLang="ja-JP" dirty="0" smtClean="0"/>
          </a:p>
          <a:p>
            <a:r>
              <a:rPr lang="ja-JP" altLang="ja-JP" dirty="0" smtClean="0"/>
              <a:t>火山灰は当時の文書によれば2寸〜4寸（5〜10cm）。東京大学本郷キャンパスの発掘調査では薄い白い灰の上に、黒い火山灰が約2cm積もっていることが確認された。この降灰は強風のたびに細かい塵となって長く江戸市民を苦しめ、多数の住民が呼吸器疾患に悩まされた。</a:t>
            </a:r>
            <a:endParaRPr lang="en-US" altLang="ja-JP" dirty="0" smtClean="0"/>
          </a:p>
          <a:p>
            <a:r>
              <a:rPr lang="ja-JP" altLang="ja-JP" dirty="0" smtClean="0"/>
              <a:t>この範囲では一時的に鉄道・空港が使えなくなり、雨天の場合は道路の不通や停電も起こる。また長期にわたって呼吸器に障害を起す人が出るとされている</a:t>
            </a:r>
            <a:endParaRPr lang="en-US" altLang="ja-JP" dirty="0" smtClean="0"/>
          </a:p>
          <a:p>
            <a:r>
              <a:rPr lang="ja-JP" altLang="ja-JP" dirty="0" smtClean="0"/>
              <a:t>細かい灰はどこにでも侵入するため、電気製品や電子機器の故障の原因となると推定されている。</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降灰可能性マップ</a:t>
            </a:r>
            <a:endParaRPr kumimoji="1" lang="ja-JP" altLang="en-US" dirty="0"/>
          </a:p>
        </p:txBody>
      </p:sp>
      <p:pic>
        <p:nvPicPr>
          <p:cNvPr id="39938" name="Picture 2" descr="http://upload.wikimedia.org/wikipedia/commons/0/08/Predicative_map_of_Mt.Fuji_volcanic-ash-fall.jpg"/>
          <p:cNvPicPr>
            <a:picLocks noChangeAspect="1" noChangeArrowheads="1"/>
          </p:cNvPicPr>
          <p:nvPr/>
        </p:nvPicPr>
        <p:blipFill>
          <a:blip r:embed="rId3" cstate="print"/>
          <a:srcRect/>
          <a:stretch>
            <a:fillRect/>
          </a:stretch>
        </p:blipFill>
        <p:spPr bwMode="auto">
          <a:xfrm>
            <a:off x="954360" y="1502618"/>
            <a:ext cx="6858000" cy="52387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荒川　隅田川</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70000" lnSpcReduction="20000"/>
          </a:bodyPr>
          <a:lstStyle/>
          <a:p>
            <a:r>
              <a:rPr lang="ja-JP" altLang="ja-JP" dirty="0" smtClean="0"/>
              <a:t>荒川は、江戸時代初期以前は関東平野に出たのち東へ下り、越谷市・吉川市周辺で南流していた利根川と合流、そこから合流と分流を繰り返しながら東京湾に注ぐ川だった。「荒」という名の通りの暴れ川でしばしば川筋を変え、下流域の開発も遅れていた。</a:t>
            </a:r>
            <a:endParaRPr lang="en-US" altLang="ja-JP" dirty="0" smtClean="0"/>
          </a:p>
          <a:p>
            <a:r>
              <a:rPr lang="ja-JP" altLang="en-US" dirty="0" smtClean="0"/>
              <a:t>江戸時代にも市街地を守るために洪水対策。日本堤や隅田堤は、江戸市街地を洪水から守るために築堤。上流側の農村は氾濫頻度が高まり洪水被害にあう。</a:t>
            </a:r>
          </a:p>
          <a:p>
            <a:r>
              <a:rPr lang="ja-JP" altLang="en-US" dirty="0" smtClean="0"/>
              <a:t>東京では、農地が工場や住宅地に変化したことによって、明治</a:t>
            </a:r>
            <a:r>
              <a:rPr lang="en-US" altLang="ja-JP" dirty="0" smtClean="0"/>
              <a:t>43</a:t>
            </a:r>
            <a:r>
              <a:rPr lang="ja-JP" altLang="en-US" dirty="0" smtClean="0"/>
              <a:t>年の洪水は甚大な被害</a:t>
            </a:r>
          </a:p>
          <a:p>
            <a:r>
              <a:rPr lang="ja-JP" altLang="en-US" dirty="0" smtClean="0"/>
              <a:t>荒川放水路の基本計画が策定。</a:t>
            </a:r>
            <a:r>
              <a:rPr lang="ja-JP" altLang="ja-JP" dirty="0" smtClean="0"/>
              <a:t>付け替え後の荒川は、下流で現在の隅田川の河道を通っていた。この部分は流速が遅く、台風で大雨が降るとしばしば溢れて江戸の下町を水浸しにした</a:t>
            </a:r>
            <a:r>
              <a:rPr lang="en-US" altLang="ja-JP" dirty="0" smtClean="0"/>
              <a:t> </a:t>
            </a:r>
            <a:r>
              <a:rPr lang="ja-JP" altLang="en-US" dirty="0" err="1" smtClean="0"/>
              <a:t>。</a:t>
            </a:r>
            <a:r>
              <a:rPr lang="ja-JP" altLang="ja-JP" dirty="0" smtClean="0"/>
              <a:t>1924年の岩淵水門完成により放水路への注水が開始され、浚渫工事など関連作業が完了したのは1930年。以後東京は洪水に見舞われることは無くなった</a:t>
            </a:r>
            <a:endParaRPr lang="en-US" altLang="ja-JP" dirty="0" smtClean="0"/>
          </a:p>
          <a:p>
            <a:r>
              <a:rPr lang="ja-JP" altLang="ja-JP" dirty="0" smtClean="0"/>
              <a:t>「荒川放水路」は1965年に正式に荒川の本流とされ、それに伴い岩淵水門より分かれる旧荒川全体が「隅田川」となった</a:t>
            </a:r>
            <a:endParaRPr lang="en-US" altLang="ja-JP"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計画案に基づいた放水路ルート"/>
          <p:cNvPicPr>
            <a:picLocks noChangeAspect="1" noChangeArrowheads="1"/>
          </p:cNvPicPr>
          <p:nvPr/>
        </p:nvPicPr>
        <p:blipFill>
          <a:blip r:embed="rId3" cstate="print"/>
          <a:srcRect/>
          <a:stretch>
            <a:fillRect/>
          </a:stretch>
        </p:blipFill>
        <p:spPr bwMode="auto">
          <a:xfrm>
            <a:off x="931118" y="692696"/>
            <a:ext cx="8188140" cy="583264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15616"/>
          </a:xfrm>
          <a:ln w="28575">
            <a:solidFill>
              <a:schemeClr val="tx1">
                <a:lumMod val="95000"/>
                <a:lumOff val="5000"/>
              </a:schemeClr>
            </a:solidFill>
          </a:ln>
        </p:spPr>
        <p:txBody>
          <a:bodyPr>
            <a:normAutofit/>
          </a:bodyPr>
          <a:lstStyle/>
          <a:p>
            <a:r>
              <a:rPr lang="ja-JP" altLang="ja-JP" dirty="0" smtClean="0"/>
              <a:t>明暦の大火</a:t>
            </a:r>
            <a:endParaRPr kumimoji="1" lang="ja-JP" altLang="en-US" dirty="0"/>
          </a:p>
        </p:txBody>
      </p:sp>
      <p:sp>
        <p:nvSpPr>
          <p:cNvPr id="3" name="コンテンツ プレースホルダ 2"/>
          <p:cNvSpPr>
            <a:spLocks noGrp="1"/>
          </p:cNvSpPr>
          <p:nvPr>
            <p:ph idx="1"/>
          </p:nvPr>
        </p:nvSpPr>
        <p:spPr>
          <a:xfrm>
            <a:off x="457200" y="1196752"/>
            <a:ext cx="8229600" cy="5400600"/>
          </a:xfrm>
        </p:spPr>
        <p:txBody>
          <a:bodyPr>
            <a:normAutofit fontScale="77500" lnSpcReduction="20000"/>
          </a:bodyPr>
          <a:lstStyle/>
          <a:p>
            <a:r>
              <a:rPr lang="ja-JP" altLang="en-US" dirty="0" smtClean="0"/>
              <a:t>火事は</a:t>
            </a:r>
            <a:r>
              <a:rPr lang="ja-JP" altLang="ja-JP" dirty="0" smtClean="0"/>
              <a:t>267年間で1798回</a:t>
            </a:r>
            <a:r>
              <a:rPr lang="ja-JP" altLang="en-US" dirty="0" smtClean="0"/>
              <a:t>、大火は</a:t>
            </a:r>
            <a:r>
              <a:rPr lang="en-US" altLang="ja-JP" dirty="0" smtClean="0"/>
              <a:t>49</a:t>
            </a:r>
            <a:r>
              <a:rPr lang="ja-JP" altLang="en-US" dirty="0" smtClean="0"/>
              <a:t>回、三大大火（</a:t>
            </a:r>
            <a:r>
              <a:rPr lang="ja-JP" altLang="ja-JP" dirty="0" smtClean="0"/>
              <a:t>明暦・明和・文化</a:t>
            </a:r>
            <a:r>
              <a:rPr lang="ja-JP" altLang="en-US" dirty="0" smtClean="0"/>
              <a:t>）</a:t>
            </a:r>
            <a:endParaRPr lang="en-US" altLang="ja-JP" dirty="0" smtClean="0"/>
          </a:p>
          <a:p>
            <a:r>
              <a:rPr lang="ja-JP" altLang="en-US" dirty="0" smtClean="0"/>
              <a:t>明暦の大火は</a:t>
            </a:r>
            <a:r>
              <a:rPr lang="ja-JP" altLang="ja-JP" dirty="0" smtClean="0"/>
              <a:t>1657年</a:t>
            </a:r>
            <a:r>
              <a:rPr lang="ja-JP" altLang="en-US" dirty="0" smtClean="0"/>
              <a:t>、</a:t>
            </a:r>
            <a:r>
              <a:rPr lang="ja-JP" altLang="ja-JP" dirty="0" smtClean="0"/>
              <a:t>死者数は最大で</a:t>
            </a:r>
            <a:r>
              <a:rPr lang="ja-JP" altLang="en-US" dirty="0" smtClean="0"/>
              <a:t>十万七千人</a:t>
            </a:r>
            <a:r>
              <a:rPr lang="ja-JP" altLang="ja-JP" dirty="0" smtClean="0"/>
              <a:t>との推計</a:t>
            </a:r>
            <a:endParaRPr lang="en-US" altLang="ja-JP" dirty="0" smtClean="0"/>
          </a:p>
          <a:p>
            <a:r>
              <a:rPr lang="ja-JP" altLang="ja-JP" dirty="0" smtClean="0"/>
              <a:t>江戸の大半が被災し江戸城天守も焼失</a:t>
            </a:r>
            <a:r>
              <a:rPr lang="ja-JP" altLang="en-US" dirty="0" smtClean="0"/>
              <a:t>（再建されず）</a:t>
            </a:r>
            <a:r>
              <a:rPr lang="ja-JP" altLang="ja-JP" dirty="0" smtClean="0"/>
              <a:t>。江戸時代最大の被害を出した大火、江戸の都市計画や消防制度に影響</a:t>
            </a:r>
            <a:endParaRPr lang="en-US" altLang="ja-JP" dirty="0" smtClean="0"/>
          </a:p>
          <a:p>
            <a:r>
              <a:rPr lang="ja-JP" altLang="ja-JP" dirty="0" smtClean="0"/>
              <a:t>新たに延焼を防ぐための広場・空地である</a:t>
            </a:r>
            <a:r>
              <a:rPr lang="ja-JP" altLang="ja-JP" b="1" dirty="0" smtClean="0"/>
              <a:t>火除地</a:t>
            </a:r>
            <a:r>
              <a:rPr lang="ja-JP" altLang="ja-JP" dirty="0" smtClean="0"/>
              <a:t>が</a:t>
            </a:r>
            <a:r>
              <a:rPr lang="ja-JP" altLang="en-US" dirty="0" smtClean="0"/>
              <a:t>設置</a:t>
            </a:r>
            <a:r>
              <a:rPr lang="ja-JP" altLang="ja-JP" dirty="0" smtClean="0"/>
              <a:t>。従来の街路を拡幅し、火除地と同様の機能を持たせた</a:t>
            </a:r>
            <a:r>
              <a:rPr lang="ja-JP" altLang="ja-JP" b="1" dirty="0" smtClean="0"/>
              <a:t>広小路</a:t>
            </a:r>
            <a:r>
              <a:rPr lang="ja-JP" altLang="ja-JP" dirty="0" smtClean="0"/>
              <a:t>も</a:t>
            </a:r>
            <a:r>
              <a:rPr lang="ja-JP" altLang="en-US" dirty="0" smtClean="0"/>
              <a:t>設置</a:t>
            </a:r>
            <a:r>
              <a:rPr lang="ja-JP" altLang="ja-JP" dirty="0" smtClean="0"/>
              <a:t>。火除地や広小路の設けられた場所の住人には移住が命じられ、江戸の外縁部や埋立地に移住先として新たな町がつくられた。このため、結果として江戸の市街地が拡大していくこととなった</a:t>
            </a:r>
            <a:endParaRPr lang="en-US" altLang="ja-JP" dirty="0" smtClean="0"/>
          </a:p>
          <a:p>
            <a:r>
              <a:rPr lang="ja-JP" altLang="ja-JP" dirty="0" smtClean="0"/>
              <a:t>幕府は放火に対し火焙りをはじめとする厳罰で対処してその抑制を図ったが、失火に対しては死罪などの厳しい処分を科すことがなかった。</a:t>
            </a:r>
            <a:endParaRPr lang="en-US" altLang="ja-JP"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normAutofit fontScale="90000"/>
          </a:bodyPr>
          <a:lstStyle/>
          <a:p>
            <a:r>
              <a:rPr kumimoji="1" lang="ja-JP" altLang="en-US" dirty="0" smtClean="0"/>
              <a:t>厳罰化</a:t>
            </a:r>
            <a:r>
              <a:rPr kumimoji="1" lang="en-US" altLang="ja-JP" dirty="0" smtClean="0"/>
              <a:t/>
            </a:r>
            <a:br>
              <a:rPr kumimoji="1" lang="en-US" altLang="ja-JP" dirty="0" smtClean="0"/>
            </a:br>
            <a:r>
              <a:rPr lang="en-US" altLang="ja-JP" dirty="0" smtClean="0"/>
              <a:t>1</a:t>
            </a:r>
            <a:r>
              <a:rPr lang="ja-JP" altLang="ja-JP" dirty="0" smtClean="0"/>
              <a:t>月</a:t>
            </a:r>
            <a:r>
              <a:rPr lang="en-US" altLang="ja-JP" dirty="0" smtClean="0"/>
              <a:t>22</a:t>
            </a:r>
            <a:r>
              <a:rPr lang="ja-JP" altLang="ja-JP" dirty="0" smtClean="0"/>
              <a:t>日　朝日新聞　浜井浩一</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Autofit/>
          </a:bodyPr>
          <a:lstStyle/>
          <a:p>
            <a:r>
              <a:rPr lang="ja-JP" altLang="ja-JP" sz="2800" dirty="0" smtClean="0"/>
              <a:t>日本の治安はそもそも悪化していない</a:t>
            </a:r>
            <a:r>
              <a:rPr lang="ja-JP" altLang="en-US" sz="2800" dirty="0" smtClean="0"/>
              <a:t>。</a:t>
            </a:r>
            <a:r>
              <a:rPr lang="ja-JP" altLang="ja-JP" sz="2800" dirty="0" smtClean="0"/>
              <a:t>受刑者が増えたのは厳罰化</a:t>
            </a:r>
            <a:r>
              <a:rPr lang="ja-JP" altLang="en-US" sz="2800" dirty="0" smtClean="0"/>
              <a:t>。</a:t>
            </a:r>
            <a:endParaRPr lang="ja-JP" altLang="ja-JP" sz="2800" dirty="0" smtClean="0"/>
          </a:p>
          <a:p>
            <a:r>
              <a:rPr lang="ja-JP" altLang="ja-JP" sz="2800" dirty="0" smtClean="0"/>
              <a:t>拘置所から送り込まれてくる受刑者は高齢者や知的・身体的</a:t>
            </a:r>
            <a:r>
              <a:rPr lang="ja-JP" altLang="en-US" sz="2800" dirty="0" smtClean="0"/>
              <a:t>障害者等</a:t>
            </a:r>
            <a:r>
              <a:rPr lang="ja-JP" altLang="ja-JP" sz="2800" dirty="0" smtClean="0"/>
              <a:t>ちゃんと働けない人ばかり</a:t>
            </a:r>
            <a:endParaRPr lang="en-US" altLang="ja-JP" sz="2800" dirty="0" smtClean="0"/>
          </a:p>
          <a:p>
            <a:r>
              <a:rPr lang="ja-JP" altLang="ja-JP" sz="2800" dirty="0" smtClean="0"/>
              <a:t>日本の刑事司法は公平に運営されているはずなのになぜこうなるのか</a:t>
            </a:r>
            <a:r>
              <a:rPr lang="ja-JP" altLang="en-US" sz="2800" dirty="0" smtClean="0"/>
              <a:t>。</a:t>
            </a:r>
            <a:r>
              <a:rPr lang="ja-JP" altLang="ja-JP" sz="2800" dirty="0" smtClean="0"/>
              <a:t>理由の一つは累犯化</a:t>
            </a:r>
            <a:r>
              <a:rPr lang="ja-JP" altLang="en-US" sz="2800" dirty="0" smtClean="0"/>
              <a:t>（</a:t>
            </a:r>
            <a:r>
              <a:rPr lang="ja-JP" altLang="ja-JP" sz="2800" dirty="0" smtClean="0"/>
              <a:t>刑事司法と福祉の連携がない</a:t>
            </a:r>
            <a:r>
              <a:rPr lang="ja-JP" altLang="en-US" sz="2800" dirty="0" smtClean="0"/>
              <a:t>）。</a:t>
            </a:r>
            <a:r>
              <a:rPr lang="ja-JP" altLang="ja-JP" sz="2800" dirty="0" smtClean="0"/>
              <a:t>もう一つの理由は刑罰に消費税と同じように逆進性があること</a:t>
            </a:r>
            <a:r>
              <a:rPr lang="ja-JP" altLang="en-US" sz="2800" dirty="0" smtClean="0"/>
              <a:t>（</a:t>
            </a:r>
            <a:r>
              <a:rPr lang="ja-JP" altLang="ja-JP" sz="2800" dirty="0" smtClean="0"/>
              <a:t>厳罰化で増加した受刑者は家族のいない失業者　教育水準が高ければ自己弁護できる</a:t>
            </a:r>
            <a:r>
              <a:rPr lang="ja-JP" altLang="en-US" sz="2800" dirty="0" smtClean="0"/>
              <a:t>）。</a:t>
            </a:r>
            <a:endParaRPr lang="en-US" altLang="ja-JP" sz="2800" dirty="0" smtClean="0"/>
          </a:p>
          <a:p>
            <a:r>
              <a:rPr lang="ja-JP" altLang="ja-JP" sz="2800" dirty="0" smtClean="0"/>
              <a:t>最大の問題は社会のセイフティーネットが壊れていること</a:t>
            </a:r>
            <a:r>
              <a:rPr lang="en-US" altLang="ja-JP" sz="2800" dirty="0" smtClean="0"/>
              <a:t>	</a:t>
            </a:r>
            <a:endParaRPr lang="ja-JP" altLang="ja-JP" sz="2800" dirty="0" smtClean="0"/>
          </a:p>
          <a:p>
            <a:endParaRPr kumimoji="1" lang="ja-JP" alt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accent1"/>
            </a:solidFill>
          </a:ln>
        </p:spPr>
        <p:txBody>
          <a:bodyPr>
            <a:normAutofit fontScale="90000"/>
          </a:bodyPr>
          <a:lstStyle/>
          <a:p>
            <a:r>
              <a:rPr lang="ja-JP" altLang="en-US" b="1" dirty="0" smtClean="0"/>
              <a:t>巨大防潮堤、自民から異例の疑問符　「</a:t>
            </a:r>
            <a:r>
              <a:rPr lang="ja-JP" altLang="en-US" b="1" dirty="0" smtClean="0">
                <a:solidFill>
                  <a:srgbClr val="FF0000"/>
                </a:solidFill>
              </a:rPr>
              <a:t>観光</a:t>
            </a:r>
            <a:r>
              <a:rPr lang="ja-JP" altLang="en-US" b="1" dirty="0" smtClean="0"/>
              <a:t>に悪影響」</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en-US" dirty="0" smtClean="0"/>
              <a:t>東日本大震災の被災地で進む巨大防潮堤の建設について、自民党内から「沿岸がコンクリートだらけになり、観光に悪影響がある」などと計画の見直しを求める声が出始めた。公共事業拡大路線の自民党では異例だ。この動きを受け財務省も、建設計画を練り直す時間を確保できるように、復興予算が使える期間を延長することも検討し始めた。</a:t>
            </a:r>
          </a:p>
          <a:p>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16832"/>
            <a:ext cx="8229600" cy="2448272"/>
          </a:xfrm>
          <a:solidFill>
            <a:srgbClr val="FFFF00"/>
          </a:solidFill>
        </p:spPr>
        <p:txBody>
          <a:bodyPr>
            <a:normAutofit/>
          </a:bodyPr>
          <a:lstStyle/>
          <a:p>
            <a:r>
              <a:rPr lang="ja-JP" altLang="en-US" dirty="0" smtClean="0"/>
              <a:t>首都直下地震、南海トラフ地震</a:t>
            </a:r>
            <a:r>
              <a:rPr lang="en-US" altLang="ja-JP" dirty="0" smtClean="0"/>
              <a:t/>
            </a:r>
            <a:br>
              <a:rPr lang="en-US" altLang="ja-JP" dirty="0" smtClean="0"/>
            </a:br>
            <a:r>
              <a:rPr lang="ja-JP" altLang="en-US" dirty="0" smtClean="0"/>
              <a:t>　３０年以内に７０％</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normAutofit fontScale="90000"/>
          </a:bodyPr>
          <a:lstStyle/>
          <a:p>
            <a:r>
              <a:rPr lang="ja-JP" altLang="en-US" b="1" dirty="0" smtClean="0"/>
              <a:t>巨大防潮堤見直し広がる　岩手・宮城計３４カ所引き下げ</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77500" lnSpcReduction="20000"/>
          </a:bodyPr>
          <a:lstStyle/>
          <a:p>
            <a:r>
              <a:rPr lang="ja-JP" altLang="en-US" dirty="0" smtClean="0"/>
              <a:t>岩手、宮城両県は、沿岸で計画する巨大防潮堤で、３４カ所で高さを当初の計画よりも引き下げることが朝日新聞の調べでわかった。行政主導で建設を急いできたが、「</a:t>
            </a:r>
            <a:r>
              <a:rPr lang="ja-JP" altLang="en-US" dirty="0" smtClean="0">
                <a:solidFill>
                  <a:srgbClr val="FF0000"/>
                </a:solidFill>
              </a:rPr>
              <a:t>景観を損ねる</a:t>
            </a:r>
            <a:r>
              <a:rPr lang="ja-JP" altLang="en-US" dirty="0" smtClean="0"/>
              <a:t>」など住民の意見を採り入れ始めた。入札不調で着工が遅れていることから住民と協議する時間が生まれ、見直しは広がりそうだ。</a:t>
            </a:r>
          </a:p>
          <a:p>
            <a:r>
              <a:rPr lang="ja-JP" altLang="en-US" dirty="0" smtClean="0"/>
              <a:t>　東日本大震災で被災地の防潮堤は８割が壊れ、国や被災自治体は計約１兆円をかけて再建する。２０１１年秋に宮城、岩手両県がたてた整備計画では防災面を重視し、多くの防潮堤を震災前より高くし、最大で１５・５メートルにする予定だった。</a:t>
            </a:r>
          </a:p>
          <a:p>
            <a:r>
              <a:rPr lang="ja-JP" altLang="en-US" dirty="0" smtClean="0"/>
              <a:t>　ところが、住民から「海が見えず、逆に危険だ」などの声が出始め、住民との協議で高さを見直す場所も出てきた。岩手県では１３５カ所の整備計画のうち２１カ所で、宮城県では２７５カ所のうち調整中を含め１３カ所で下げる。</a:t>
            </a:r>
          </a:p>
          <a:p>
            <a:endParaRPr kumimoji="1" lang="ja-JP"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r>
              <a:rPr lang="ja-JP" altLang="ja-JP" sz="3200" dirty="0"/>
              <a:t>「次世代時間標準『光格子時計』の</a:t>
            </a:r>
            <a:r>
              <a:rPr lang="ja-JP" altLang="ja-JP" sz="3200" dirty="0" smtClean="0"/>
              <a:t>高精度化</a:t>
            </a:r>
            <a:endParaRPr kumimoji="1" lang="ja-JP" altLang="en-US" sz="3200" dirty="0"/>
          </a:p>
        </p:txBody>
      </p:sp>
      <p:pic>
        <p:nvPicPr>
          <p:cNvPr id="4" name="図 3" descr="画像">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1268760"/>
            <a:ext cx="8003232" cy="5301208"/>
          </a:xfrm>
          <a:prstGeom prst="rect">
            <a:avLst/>
          </a:prstGeom>
          <a:noFill/>
          <a:ln>
            <a:noFill/>
          </a:ln>
        </p:spPr>
      </p:pic>
    </p:spTree>
    <p:extLst>
      <p:ext uri="{BB962C8B-B14F-4D97-AF65-F5344CB8AC3E}">
        <p14:creationId xmlns:p14="http://schemas.microsoft.com/office/powerpoint/2010/main" xmlns="" val="3952512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0"/>
            <a:ext cx="8229600" cy="6858000"/>
          </a:xfrm>
        </p:spPr>
        <p:txBody>
          <a:bodyPr>
            <a:normAutofit fontScale="85000" lnSpcReduction="20000"/>
          </a:bodyPr>
          <a:lstStyle/>
          <a:p>
            <a:r>
              <a:rPr lang="ja-JP" altLang="ja-JP" dirty="0">
                <a:solidFill>
                  <a:srgbClr val="FF0000"/>
                </a:solidFill>
              </a:rPr>
              <a:t>精度の高い時計</a:t>
            </a:r>
            <a:r>
              <a:rPr lang="ja-JP" altLang="ja-JP" dirty="0"/>
              <a:t>が開発されればわずかな時間のズレから</a:t>
            </a:r>
            <a:r>
              <a:rPr lang="ja-JP" altLang="ja-JP" dirty="0">
                <a:solidFill>
                  <a:srgbClr val="FF0000"/>
                </a:solidFill>
              </a:rPr>
              <a:t>「重力の変化」の観測が可能</a:t>
            </a:r>
            <a:r>
              <a:rPr lang="ja-JP" altLang="ja-JP" dirty="0"/>
              <a:t>となり、「重力の変化」に伴う「時間の変化」を観測することで、地下資源探査、地下空洞、マグマ溜まりなどの発見に応用できる可能性がある。これは、</a:t>
            </a:r>
            <a:r>
              <a:rPr lang="ja-JP" altLang="ja-JP" sz="4200" dirty="0">
                <a:solidFill>
                  <a:srgbClr val="FF0000"/>
                </a:solidFill>
              </a:rPr>
              <a:t>災害予知</a:t>
            </a:r>
            <a:r>
              <a:rPr lang="ja-JP" altLang="ja-JP" dirty="0"/>
              <a:t>などにも役立つと考えられている。そこで開発されたのが、精度の高い時計セシウム原子（＝</a:t>
            </a:r>
            <a:r>
              <a:rPr lang="en-US" altLang="ja-JP" dirty="0"/>
              <a:t>1</a:t>
            </a:r>
            <a:r>
              <a:rPr lang="ja-JP" altLang="ja-JP" dirty="0"/>
              <a:t>秒間に</a:t>
            </a:r>
            <a:r>
              <a:rPr lang="en-US" altLang="ja-JP" dirty="0"/>
              <a:t>91</a:t>
            </a:r>
            <a:r>
              <a:rPr lang="ja-JP" altLang="ja-JP" dirty="0"/>
              <a:t>億</a:t>
            </a:r>
            <a:r>
              <a:rPr lang="en-US" altLang="ja-JP" dirty="0"/>
              <a:t>9263</a:t>
            </a:r>
            <a:r>
              <a:rPr lang="ja-JP" altLang="ja-JP" dirty="0"/>
              <a:t>万</a:t>
            </a:r>
            <a:r>
              <a:rPr lang="en-US" altLang="ja-JP" dirty="0"/>
              <a:t>1700</a:t>
            </a:r>
            <a:r>
              <a:rPr lang="ja-JP" altLang="ja-JP" dirty="0"/>
              <a:t>回振動）よりもさらに振動数が多い</a:t>
            </a:r>
            <a:r>
              <a:rPr lang="ja-JP" altLang="ja-JP" dirty="0">
                <a:solidFill>
                  <a:srgbClr val="FF0000"/>
                </a:solidFill>
              </a:rPr>
              <a:t>ストロンチウム原子</a:t>
            </a:r>
            <a:r>
              <a:rPr lang="ja-JP" altLang="ja-JP" dirty="0"/>
              <a:t>（＝</a:t>
            </a:r>
            <a:r>
              <a:rPr lang="en-US" altLang="ja-JP" dirty="0"/>
              <a:t>1</a:t>
            </a:r>
            <a:r>
              <a:rPr lang="ja-JP" altLang="ja-JP" dirty="0"/>
              <a:t>秒間に</a:t>
            </a:r>
            <a:r>
              <a:rPr lang="en-US" altLang="ja-JP" dirty="0"/>
              <a:t>429</a:t>
            </a:r>
            <a:r>
              <a:rPr lang="ja-JP" altLang="ja-JP" dirty="0"/>
              <a:t>兆</a:t>
            </a:r>
            <a:r>
              <a:rPr lang="en-US" altLang="ja-JP" dirty="0"/>
              <a:t>2280</a:t>
            </a:r>
            <a:r>
              <a:rPr lang="ja-JP" altLang="ja-JP" dirty="0"/>
              <a:t>億</a:t>
            </a:r>
            <a:r>
              <a:rPr lang="en-US" altLang="ja-JP" dirty="0"/>
              <a:t>422</a:t>
            </a:r>
            <a:r>
              <a:rPr lang="ja-JP" altLang="ja-JP" dirty="0"/>
              <a:t>万</a:t>
            </a:r>
            <a:r>
              <a:rPr lang="en-US" altLang="ja-JP" dirty="0"/>
              <a:t>9873.4</a:t>
            </a:r>
            <a:r>
              <a:rPr lang="ja-JP" altLang="ja-JP" dirty="0"/>
              <a:t>回振動）を用いることで測定する際に受ける外部からの影響を最小限にとどめている。</a:t>
            </a:r>
          </a:p>
          <a:p>
            <a:r>
              <a:rPr lang="ja-JP" altLang="ja-JP" dirty="0"/>
              <a:t>　また、その振動数をできるだけ短い時間で正確に数えるためにはたくさんの原子を集め平均の数を出すのだが、そうしたとき原子同士がぶつかったり他からの影響を受けないように、卵のパックのような原子を閉じ込める容器が必要となる。それが香取教授が発明した「</a:t>
            </a:r>
            <a:r>
              <a:rPr lang="ja-JP" altLang="ja-JP" dirty="0">
                <a:solidFill>
                  <a:srgbClr val="FF0000"/>
                </a:solidFill>
              </a:rPr>
              <a:t>光格子</a:t>
            </a:r>
            <a:r>
              <a:rPr lang="ja-JP" altLang="ja-JP" dirty="0"/>
              <a:t>」。レーザー光で作られたこの「光格子」を用いた時計が「</a:t>
            </a:r>
            <a:r>
              <a:rPr lang="ja-JP" altLang="ja-JP" dirty="0">
                <a:solidFill>
                  <a:srgbClr val="FF0000"/>
                </a:solidFill>
              </a:rPr>
              <a:t>光格子時計</a:t>
            </a:r>
            <a:r>
              <a:rPr lang="ja-JP" altLang="ja-JP" dirty="0"/>
              <a:t>」である。</a:t>
            </a:r>
          </a:p>
        </p:txBody>
      </p:sp>
    </p:spTree>
    <p:extLst>
      <p:ext uri="{BB962C8B-B14F-4D97-AF65-F5344CB8AC3E}">
        <p14:creationId xmlns:p14="http://schemas.microsoft.com/office/powerpoint/2010/main" xmlns="" val="53858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像">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260648"/>
            <a:ext cx="7344816" cy="6264696"/>
          </a:xfrm>
          <a:prstGeom prst="rect">
            <a:avLst/>
          </a:prstGeom>
          <a:noFill/>
          <a:ln>
            <a:noFill/>
          </a:ln>
        </p:spPr>
      </p:pic>
    </p:spTree>
    <p:extLst>
      <p:ext uri="{BB962C8B-B14F-4D97-AF65-F5344CB8AC3E}">
        <p14:creationId xmlns:p14="http://schemas.microsoft.com/office/powerpoint/2010/main" xmlns="" val="730622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0"/>
            <a:ext cx="8928992" cy="7173416"/>
          </a:xfrm>
        </p:spPr>
        <p:txBody>
          <a:bodyPr>
            <a:normAutofit fontScale="85000" lnSpcReduction="20000"/>
          </a:bodyPr>
          <a:lstStyle/>
          <a:p>
            <a:r>
              <a:rPr lang="ja-JP" altLang="ja-JP" dirty="0"/>
              <a:t>　光格子時計は既に精度の高い時計であったが、今回の発表では、低温環境でストロンチウム原子を分光することによって黒体輻射の影響をこれまでの</a:t>
            </a:r>
            <a:r>
              <a:rPr lang="en-US" altLang="ja-JP" dirty="0"/>
              <a:t>100</a:t>
            </a:r>
            <a:r>
              <a:rPr lang="ja-JP" altLang="ja-JP" dirty="0"/>
              <a:t>分の</a:t>
            </a:r>
            <a:r>
              <a:rPr lang="en-US" altLang="ja-JP" dirty="0"/>
              <a:t>1</a:t>
            </a:r>
            <a:r>
              <a:rPr lang="ja-JP" altLang="ja-JP" dirty="0"/>
              <a:t>に低減することに成功し、「低温動作・光格子時計」の開発に至った。この「低温動作・光格子時計」の精度は、</a:t>
            </a:r>
            <a:r>
              <a:rPr lang="en-US" altLang="ja-JP" dirty="0"/>
              <a:t>2</a:t>
            </a:r>
            <a:r>
              <a:rPr lang="ja-JP" altLang="ja-JP" dirty="0"/>
              <a:t>台の時計で</a:t>
            </a:r>
            <a:r>
              <a:rPr lang="en-US" altLang="ja-JP" dirty="0"/>
              <a:t>1</a:t>
            </a:r>
            <a:r>
              <a:rPr lang="ja-JP" altLang="ja-JP" dirty="0"/>
              <a:t>秒のずれが生じるのに</a:t>
            </a:r>
            <a:r>
              <a:rPr lang="en-US" altLang="ja-JP" dirty="0"/>
              <a:t>160</a:t>
            </a:r>
            <a:r>
              <a:rPr lang="ja-JP" altLang="ja-JP" dirty="0"/>
              <a:t>億年かかることに相当し、それはつまり</a:t>
            </a:r>
            <a:r>
              <a:rPr lang="ja-JP" altLang="ja-JP" sz="3800" b="1" dirty="0">
                <a:solidFill>
                  <a:srgbClr val="FF0000"/>
                </a:solidFill>
              </a:rPr>
              <a:t>宇宙年齢</a:t>
            </a:r>
            <a:r>
              <a:rPr lang="en-US" altLang="ja-JP" sz="3800" b="1" dirty="0">
                <a:solidFill>
                  <a:srgbClr val="FF0000"/>
                </a:solidFill>
              </a:rPr>
              <a:t>138</a:t>
            </a:r>
            <a:r>
              <a:rPr lang="ja-JP" altLang="ja-JP" sz="3800" b="1" dirty="0">
                <a:solidFill>
                  <a:srgbClr val="FF0000"/>
                </a:solidFill>
              </a:rPr>
              <a:t>億年で</a:t>
            </a:r>
            <a:r>
              <a:rPr lang="en-US" altLang="ja-JP" sz="3800" b="1" dirty="0">
                <a:solidFill>
                  <a:srgbClr val="FF0000"/>
                </a:solidFill>
              </a:rPr>
              <a:t>1</a:t>
            </a:r>
            <a:r>
              <a:rPr lang="ja-JP" altLang="ja-JP" sz="3800" b="1" dirty="0">
                <a:solidFill>
                  <a:srgbClr val="FF0000"/>
                </a:solidFill>
              </a:rPr>
              <a:t>秒も狂わないことを意味する。</a:t>
            </a:r>
          </a:p>
          <a:p>
            <a:r>
              <a:rPr lang="ja-JP" altLang="ja-JP" dirty="0"/>
              <a:t>　――研究者らは、「時計はもはや『従来の時間を共有するツール』としての役目を超えて、『重力で曲がった相対論的な時空間を見る新しい計測ツールになる』」と話す。</a:t>
            </a:r>
          </a:p>
          <a:p>
            <a:r>
              <a:rPr lang="ja-JP" altLang="ja-JP" dirty="0"/>
              <a:t>　</a:t>
            </a:r>
            <a:r>
              <a:rPr lang="en-US" altLang="ja-JP" dirty="0"/>
              <a:t>3000</a:t>
            </a:r>
            <a:r>
              <a:rPr lang="ja-JP" altLang="ja-JP" dirty="0"/>
              <a:t>万年に</a:t>
            </a:r>
            <a:r>
              <a:rPr lang="en-US" altLang="ja-JP" dirty="0"/>
              <a:t>1</a:t>
            </a:r>
            <a:r>
              <a:rPr lang="ja-JP" altLang="ja-JP" dirty="0"/>
              <a:t>秒も狂わない「セシウム原子時計」では、</a:t>
            </a:r>
            <a:r>
              <a:rPr lang="en-US" altLang="ja-JP" dirty="0"/>
              <a:t>10</a:t>
            </a:r>
            <a:r>
              <a:rPr lang="ja-JP" altLang="ja-JP" dirty="0"/>
              <a:t>メートルの高さの違いによる時間の進み方の違いを区別できた。そして、</a:t>
            </a:r>
            <a:r>
              <a:rPr lang="en-US" altLang="ja-JP" dirty="0"/>
              <a:t>300</a:t>
            </a:r>
            <a:r>
              <a:rPr lang="ja-JP" altLang="ja-JP" dirty="0"/>
              <a:t>億年に</a:t>
            </a:r>
            <a:r>
              <a:rPr lang="en-US" altLang="ja-JP" dirty="0"/>
              <a:t>1</a:t>
            </a:r>
            <a:r>
              <a:rPr lang="ja-JP" altLang="ja-JP" dirty="0"/>
              <a:t>秒も狂わない「光格子時計」ならば、</a:t>
            </a:r>
            <a:r>
              <a:rPr lang="ja-JP" altLang="ja-JP" sz="3800" b="1" dirty="0">
                <a:solidFill>
                  <a:srgbClr val="FF0000"/>
                </a:solidFill>
              </a:rPr>
              <a:t>わずか</a:t>
            </a:r>
            <a:r>
              <a:rPr lang="en-US" altLang="ja-JP" sz="3800" b="1" dirty="0">
                <a:solidFill>
                  <a:srgbClr val="FF0000"/>
                </a:solidFill>
              </a:rPr>
              <a:t>1</a:t>
            </a:r>
            <a:r>
              <a:rPr lang="ja-JP" altLang="ja-JP" sz="3800" b="1" dirty="0">
                <a:solidFill>
                  <a:srgbClr val="FF0000"/>
                </a:solidFill>
              </a:rPr>
              <a:t>センチの高さの違いによる時間の進み方の違いまで区別できるようになる</a:t>
            </a:r>
            <a:r>
              <a:rPr lang="ja-JP" altLang="ja-JP" dirty="0"/>
              <a:t>。私たちは近い将来、「時計」を「時間を測る道具」以外の、どのような道具としてみているだろうか。</a:t>
            </a:r>
          </a:p>
          <a:p>
            <a:endParaRPr kumimoji="1" lang="ja-JP" altLang="en-US" dirty="0"/>
          </a:p>
        </p:txBody>
      </p:sp>
    </p:spTree>
    <p:extLst>
      <p:ext uri="{BB962C8B-B14F-4D97-AF65-F5344CB8AC3E}">
        <p14:creationId xmlns:p14="http://schemas.microsoft.com/office/powerpoint/2010/main" xmlns="" val="256709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a:solidFill>
            <a:srgbClr val="FFFF00"/>
          </a:solidFill>
        </p:spPr>
        <p:txBody>
          <a:bodyPr>
            <a:normAutofit/>
          </a:bodyPr>
          <a:lstStyle/>
          <a:p>
            <a:r>
              <a:rPr lang="ja-JP" altLang="en-US" b="1" dirty="0" smtClean="0"/>
              <a:t>第一位東京・横浜</a:t>
            </a:r>
            <a:r>
              <a:rPr lang="en-US" altLang="ja-JP" b="1" dirty="0" smtClean="0"/>
              <a:t/>
            </a:r>
            <a:br>
              <a:rPr lang="en-US" altLang="ja-JP" b="1" dirty="0" smtClean="0"/>
            </a:br>
            <a:r>
              <a:rPr lang="ja-JP" altLang="en-US" b="1" dirty="0" smtClean="0"/>
              <a:t>世界都市危険度ランキング</a:t>
            </a:r>
            <a:endParaRPr kumimoji="1" lang="ja-JP" altLang="en-US" dirty="0"/>
          </a:p>
        </p:txBody>
      </p:sp>
      <p:sp>
        <p:nvSpPr>
          <p:cNvPr id="3" name="コンテンツ プレースホルダ 2"/>
          <p:cNvSpPr>
            <a:spLocks noGrp="1"/>
          </p:cNvSpPr>
          <p:nvPr>
            <p:ph idx="1"/>
          </p:nvPr>
        </p:nvSpPr>
        <p:spPr>
          <a:xfrm>
            <a:off x="457200" y="1888232"/>
            <a:ext cx="8229600" cy="4709120"/>
          </a:xfrm>
        </p:spPr>
        <p:txBody>
          <a:bodyPr>
            <a:normAutofit/>
          </a:bodyPr>
          <a:lstStyle/>
          <a:p>
            <a:r>
              <a:rPr lang="ja-JP" altLang="en-US" sz="4000" dirty="0" smtClean="0"/>
              <a:t>スイス再保険は、災害被害想定の大きさのランキングをまとめた。</a:t>
            </a:r>
            <a:endParaRPr lang="en-US" altLang="ja-JP" sz="4000" dirty="0" smtClean="0"/>
          </a:p>
          <a:p>
            <a:r>
              <a:rPr lang="ja-JP" altLang="en-US" sz="4000" dirty="0" smtClean="0"/>
              <a:t>アジアに集中する傾向が見られ、アジアの富裕層は災害との戦いを強いられている</a:t>
            </a:r>
            <a:endParaRPr lang="en-US" altLang="ja-JP" sz="4000" dirty="0" smtClean="0"/>
          </a:p>
          <a:p>
            <a:r>
              <a:rPr lang="en-US" altLang="ja-JP" sz="4000" dirty="0" smtClean="0"/>
              <a:t>1</a:t>
            </a:r>
            <a:r>
              <a:rPr lang="ja-JP" altLang="en-US" sz="4000" dirty="0" smtClean="0"/>
              <a:t>位は東京・横浜で</a:t>
            </a:r>
            <a:r>
              <a:rPr lang="en-US" altLang="ja-JP" sz="4000" dirty="0" smtClean="0"/>
              <a:t>5710</a:t>
            </a:r>
            <a:r>
              <a:rPr lang="ja-JP" altLang="en-US" sz="4000" dirty="0" smtClean="0"/>
              <a:t>万人が影響。大阪・神戸、名古屋もランクイン。</a:t>
            </a:r>
            <a:endParaRPr kumimoji="1" lang="ja-JP" alt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1164" t="16928" r="19400" b="24451"/>
          <a:stretch>
            <a:fillRect/>
          </a:stretch>
        </p:blipFill>
        <p:spPr bwMode="auto">
          <a:xfrm>
            <a:off x="683568" y="2132856"/>
            <a:ext cx="7416823" cy="4752528"/>
          </a:xfrm>
          <a:prstGeom prst="rect">
            <a:avLst/>
          </a:prstGeom>
          <a:noFill/>
          <a:ln w="9525">
            <a:noFill/>
            <a:miter lim="800000"/>
            <a:headEnd/>
            <a:tailEnd/>
          </a:ln>
        </p:spPr>
      </p:pic>
      <p:sp>
        <p:nvSpPr>
          <p:cNvPr id="6" name="タイトル 1"/>
          <p:cNvSpPr>
            <a:spLocks noGrp="1"/>
          </p:cNvSpPr>
          <p:nvPr>
            <p:ph type="title"/>
          </p:nvPr>
        </p:nvSpPr>
        <p:spPr>
          <a:xfrm>
            <a:off x="457200" y="274638"/>
            <a:ext cx="8507413" cy="1354162"/>
          </a:xfrm>
        </p:spPr>
        <p:txBody>
          <a:bodyPr>
            <a:normAutofit fontScale="90000"/>
          </a:bodyPr>
          <a:lstStyle/>
          <a:p>
            <a:r>
              <a:rPr lang="en-US" altLang="ja-JP" dirty="0" smtClean="0">
                <a:hlinkClick r:id="rId4"/>
              </a:rPr>
              <a:t>http://www.gekiyaku.com/archives/36528525.html </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288" cy="922114"/>
          </a:xfrm>
          <a:ln>
            <a:solidFill>
              <a:schemeClr val="accent1"/>
            </a:solidFill>
          </a:ln>
        </p:spPr>
        <p:txBody>
          <a:bodyPr>
            <a:normAutofit/>
          </a:bodyPr>
          <a:lstStyle/>
          <a:p>
            <a:r>
              <a:rPr lang="ja-JP" altLang="ja-JP" dirty="0" smtClean="0"/>
              <a:t>「金髪・付け鼻」はどうして差別？</a:t>
            </a:r>
            <a:endParaRPr kumimoji="1" lang="ja-JP" altLang="en-US" dirty="0"/>
          </a:p>
        </p:txBody>
      </p:sp>
      <p:sp>
        <p:nvSpPr>
          <p:cNvPr id="3" name="コンテンツ プレースホルダ 2"/>
          <p:cNvSpPr>
            <a:spLocks noGrp="1"/>
          </p:cNvSpPr>
          <p:nvPr>
            <p:ph idx="1"/>
          </p:nvPr>
        </p:nvSpPr>
        <p:spPr>
          <a:xfrm>
            <a:off x="457200" y="1340768"/>
            <a:ext cx="8229600" cy="4997152"/>
          </a:xfrm>
        </p:spPr>
        <p:txBody>
          <a:bodyPr>
            <a:normAutofit lnSpcReduction="10000"/>
          </a:bodyPr>
          <a:lstStyle/>
          <a:p>
            <a:r>
              <a:rPr lang="ja-JP" altLang="ja-JP" dirty="0" smtClean="0"/>
              <a:t>日本</a:t>
            </a:r>
            <a:r>
              <a:rPr lang="ja-JP" altLang="en-US" dirty="0" smtClean="0"/>
              <a:t>で</a:t>
            </a:r>
            <a:r>
              <a:rPr lang="ja-JP" altLang="ja-JP" dirty="0" smtClean="0"/>
              <a:t>は「これが差別</a:t>
            </a:r>
            <a:r>
              <a:rPr lang="ja-JP" altLang="en-US" dirty="0" smtClean="0"/>
              <a:t>？</a:t>
            </a:r>
            <a:r>
              <a:rPr lang="ja-JP" altLang="ja-JP" dirty="0" smtClean="0"/>
              <a:t>」と非難に対する批判が大</a:t>
            </a:r>
            <a:endParaRPr lang="en-US" altLang="ja-JP" dirty="0" smtClean="0"/>
          </a:p>
          <a:p>
            <a:r>
              <a:rPr lang="ja-JP" altLang="ja-JP" dirty="0" smtClean="0"/>
              <a:t>アメリカでは「金髪の白人」が「優位」であるという考え方は</a:t>
            </a:r>
            <a:r>
              <a:rPr lang="ja-JP" altLang="en-US" dirty="0" smtClean="0"/>
              <a:t>消滅　</a:t>
            </a:r>
            <a:r>
              <a:rPr lang="ja-JP" altLang="ja-JP" dirty="0" smtClean="0"/>
              <a:t>大統領はバラク・オバマ、最も美しい女性歌手はビヨンセ・ノウルズ</a:t>
            </a:r>
            <a:r>
              <a:rPr lang="ja-JP" altLang="en-US" dirty="0" smtClean="0"/>
              <a:t>　</a:t>
            </a:r>
            <a:endParaRPr lang="en-US" altLang="ja-JP" dirty="0" smtClean="0"/>
          </a:p>
          <a:p>
            <a:r>
              <a:rPr lang="ja-JP" altLang="ja-JP" dirty="0" smtClean="0"/>
              <a:t>「他人の身体的特徴を不要な形で誇張して表現する」こと自体が「不快」だという感覚、現在の国際社会では非常に重要なスタンダード</a:t>
            </a:r>
            <a:r>
              <a:rPr lang="ja-JP" altLang="en-US" dirty="0" smtClean="0"/>
              <a:t>。</a:t>
            </a:r>
            <a:endParaRPr lang="en-US" altLang="ja-JP" dirty="0" smtClean="0"/>
          </a:p>
          <a:p>
            <a:r>
              <a:rPr lang="ja-JP" altLang="ja-JP" dirty="0" smtClean="0"/>
              <a:t>そもそも人間の身体的特徴を不要な形で表現することへの反省という点で捉えるべき</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a:ln w="28575">
            <a:solidFill>
              <a:schemeClr val="tx1"/>
            </a:solidFill>
          </a:ln>
        </p:spPr>
        <p:txBody>
          <a:bodyPr>
            <a:normAutofit fontScale="90000"/>
          </a:bodyPr>
          <a:lstStyle/>
          <a:p>
            <a:r>
              <a:rPr kumimoji="1" lang="ja-JP" altLang="en-US" dirty="0" smtClean="0"/>
              <a:t>日本観光協会</a:t>
            </a:r>
            <a:r>
              <a:rPr kumimoji="1" lang="en-US" altLang="ja-JP" dirty="0" smtClean="0"/>
              <a:t/>
            </a:r>
            <a:br>
              <a:rPr kumimoji="1" lang="en-US" altLang="ja-JP" dirty="0" smtClean="0"/>
            </a:br>
            <a:r>
              <a:rPr kumimoji="1" lang="ja-JP" altLang="en-US" dirty="0" smtClean="0"/>
              <a:t>「</a:t>
            </a:r>
            <a:r>
              <a:rPr lang="ja-JP" altLang="en-US" dirty="0" smtClean="0"/>
              <a:t>選択」への投稿原稿</a:t>
            </a:r>
            <a:endParaRPr kumimoji="1" lang="ja-JP" altLang="en-US" dirty="0"/>
          </a:p>
        </p:txBody>
      </p:sp>
      <p:sp>
        <p:nvSpPr>
          <p:cNvPr id="3" name="コンテンツ プレースホルダ 2"/>
          <p:cNvSpPr>
            <a:spLocks noGrp="1"/>
          </p:cNvSpPr>
          <p:nvPr>
            <p:ph idx="1"/>
          </p:nvPr>
        </p:nvSpPr>
        <p:spPr>
          <a:xfrm>
            <a:off x="457200" y="1600200"/>
            <a:ext cx="8507288" cy="5069160"/>
          </a:xfrm>
        </p:spPr>
        <p:txBody>
          <a:bodyPr>
            <a:normAutofit lnSpcReduction="10000"/>
          </a:bodyPr>
          <a:lstStyle/>
          <a:p>
            <a:r>
              <a:rPr lang="ja-JP" altLang="en-US" dirty="0" smtClean="0"/>
              <a:t>「台湾、韓国、香港にビザなし観光を認めよ」</a:t>
            </a:r>
            <a:endParaRPr lang="en-US" altLang="ja-JP" dirty="0" smtClean="0"/>
          </a:p>
          <a:p>
            <a:r>
              <a:rPr lang="ja-JP" altLang="en-US" dirty="0" smtClean="0"/>
              <a:t>日本観光協会に「ビザ問題研究会」を設置し政府に対し、訪日韓国人等へのビザ発給緩和を求め、</a:t>
            </a:r>
            <a:r>
              <a:rPr kumimoji="1" lang="ja-JP" altLang="en-US" dirty="0" smtClean="0"/>
              <a:t>雑誌選択</a:t>
            </a:r>
            <a:r>
              <a:rPr kumimoji="1" lang="en-US" altLang="ja-JP" dirty="0" smtClean="0"/>
              <a:t>2004</a:t>
            </a:r>
            <a:r>
              <a:rPr kumimoji="1" lang="ja-JP" altLang="en-US" dirty="0" smtClean="0"/>
              <a:t>年</a:t>
            </a:r>
            <a:r>
              <a:rPr kumimoji="1" lang="en-US" altLang="ja-JP" dirty="0" smtClean="0"/>
              <a:t>4</a:t>
            </a:r>
            <a:r>
              <a:rPr kumimoji="1" lang="ja-JP" altLang="en-US" dirty="0" smtClean="0"/>
              <a:t>月号に紹介</a:t>
            </a:r>
            <a:endParaRPr lang="en-US" altLang="ja-JP" dirty="0" smtClean="0"/>
          </a:p>
          <a:p>
            <a:r>
              <a:rPr lang="en-US" altLang="ja-JP" dirty="0" smtClean="0"/>
              <a:t>2004</a:t>
            </a:r>
            <a:r>
              <a:rPr lang="ja-JP" altLang="en-US" dirty="0" smtClean="0"/>
              <a:t>年香港</a:t>
            </a:r>
            <a:r>
              <a:rPr lang="en-US" altLang="ja-JP" dirty="0" smtClean="0"/>
              <a:t>90</a:t>
            </a:r>
            <a:r>
              <a:rPr lang="ja-JP" altLang="en-US" dirty="0" smtClean="0"/>
              <a:t>日以内旅行者、韓国修学旅行生にビザなし渡航認める。欧州主要国は、韓国、香港、台湾にはビザなし</a:t>
            </a:r>
            <a:endParaRPr lang="en-US" altLang="ja-JP" dirty="0" smtClean="0"/>
          </a:p>
          <a:p>
            <a:r>
              <a:rPr lang="ja-JP" altLang="en-US" dirty="0" smtClean="0"/>
              <a:t>外国人労働者の不法就労問題があり、関係機関のなかには、外国人観光客のビザなし措置に抵抗感が強かった。</a:t>
            </a:r>
          </a:p>
          <a:p>
            <a:endParaRPr lang="en-US" altLang="ja-JP"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2752</Words>
  <Application>Microsoft Office PowerPoint</Application>
  <PresentationFormat>画面に合わせる (4:3)</PresentationFormat>
  <Paragraphs>275</Paragraphs>
  <Slides>54</Slides>
  <Notes>54</Notes>
  <HiddenSlides>0</HiddenSlides>
  <MMClips>0</MMClips>
  <ScaleCrop>false</ScaleCrop>
  <HeadingPairs>
    <vt:vector size="4" baseType="variant">
      <vt:variant>
        <vt:lpstr>テーマ</vt:lpstr>
      </vt:variant>
      <vt:variant>
        <vt:i4>1</vt:i4>
      </vt:variant>
      <vt:variant>
        <vt:lpstr>スライド タイトル</vt:lpstr>
      </vt:variant>
      <vt:variant>
        <vt:i4>54</vt:i4>
      </vt:variant>
    </vt:vector>
  </HeadingPairs>
  <TitlesOfParts>
    <vt:vector size="55" baseType="lpstr">
      <vt:lpstr>Office テーマ</vt:lpstr>
      <vt:lpstr>都市環境情報論</vt:lpstr>
      <vt:lpstr>第四回　都市の治安・防災</vt:lpstr>
      <vt:lpstr>ヒトゲノムで犯罪激減？</vt:lpstr>
      <vt:lpstr>何の地図か？</vt:lpstr>
      <vt:lpstr>首都直下地震、南海トラフ地震 　３０年以内に７０％</vt:lpstr>
      <vt:lpstr>第一位東京・横浜 世界都市危険度ランキング</vt:lpstr>
      <vt:lpstr>http://www.gekiyaku.com/archives/36528525.html </vt:lpstr>
      <vt:lpstr>「金髪・付け鼻」はどうして差別？</vt:lpstr>
      <vt:lpstr>日本観光協会 「選択」への投稿原稿</vt:lpstr>
      <vt:lpstr>日本人とは？</vt:lpstr>
      <vt:lpstr>日本人単一民族説</vt:lpstr>
      <vt:lpstr>スライド 12</vt:lpstr>
      <vt:lpstr>　国籍</vt:lpstr>
      <vt:lpstr>外国人労働者</vt:lpstr>
      <vt:lpstr>植民地住民が支配本国に流入した最大の例</vt:lpstr>
      <vt:lpstr>１９３０年の状況 満州には日本人より朝鮮人の方が多く移住。中国人は日本より朝鮮に多く移住していた</vt:lpstr>
      <vt:lpstr>海外朝鮮民族５００万人 ６６００万人の７．５％</vt:lpstr>
      <vt:lpstr>実態としての外国人労働者</vt:lpstr>
      <vt:lpstr>人口問題への対応としての 外国人受け入れ</vt:lpstr>
      <vt:lpstr>国民国家形成が移民を規制した</vt:lpstr>
      <vt:lpstr>各人口と労働力</vt:lpstr>
      <vt:lpstr>介護士不足</vt:lpstr>
      <vt:lpstr>建設労働者不足</vt:lpstr>
      <vt:lpstr>主要先進国の人口構造</vt:lpstr>
      <vt:lpstr>主要先進国の高齢化率</vt:lpstr>
      <vt:lpstr>日本籍船と外国人船員</vt:lpstr>
      <vt:lpstr>日本籍船と外国人船員</vt:lpstr>
      <vt:lpstr>防犯、治安</vt:lpstr>
      <vt:lpstr>日本安全神話崩壊のパラドックス  ～治安の法社会学～河合 幹雄</vt:lpstr>
      <vt:lpstr>安全神話</vt:lpstr>
      <vt:lpstr>→意識の問題？</vt:lpstr>
      <vt:lpstr>スライド 32</vt:lpstr>
      <vt:lpstr>スライド 33</vt:lpstr>
      <vt:lpstr>日本・韓国での報道の差</vt:lpstr>
      <vt:lpstr>山本譲治　塀の中・外</vt:lpstr>
      <vt:lpstr>『２円で刑務所、５億で執行猶予』</vt:lpstr>
      <vt:lpstr>環境犯罪学</vt:lpstr>
      <vt:lpstr>より詳しく理解するため</vt:lpstr>
      <vt:lpstr>荒川区のレポート</vt:lpstr>
      <vt:lpstr>映像 TOKYO MEGA QUAKE 1923</vt:lpstr>
      <vt:lpstr>関東大震災</vt:lpstr>
      <vt:lpstr>スライド 42</vt:lpstr>
      <vt:lpstr>宝永大噴火（富士山噴火</vt:lpstr>
      <vt:lpstr>降灰可能性マップ</vt:lpstr>
      <vt:lpstr>荒川　隅田川</vt:lpstr>
      <vt:lpstr>スライド 46</vt:lpstr>
      <vt:lpstr>明暦の大火</vt:lpstr>
      <vt:lpstr>厳罰化 1月22日　朝日新聞　浜井浩一</vt:lpstr>
      <vt:lpstr>巨大防潮堤、自民から異例の疑問符　「観光に悪影響」</vt:lpstr>
      <vt:lpstr>巨大防潮堤見直し広がる　岩手・宮城計３４カ所引き下げ</vt:lpstr>
      <vt:lpstr>「次世代時間標準『光格子時計』の高精度化</vt:lpstr>
      <vt:lpstr>スライド 52</vt:lpstr>
      <vt:lpstr>スライド 53</vt:lpstr>
      <vt:lpstr>スライド 54</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第9回　防災</dc:title>
  <dc:creator>teramae</dc:creator>
  <cp:lastModifiedBy>owner</cp:lastModifiedBy>
  <cp:revision>35</cp:revision>
  <dcterms:created xsi:type="dcterms:W3CDTF">2014-01-19T10:44:49Z</dcterms:created>
  <dcterms:modified xsi:type="dcterms:W3CDTF">2015-02-26T04:57:28Z</dcterms:modified>
</cp:coreProperties>
</file>